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67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1" r:id="rId15"/>
    <p:sldId id="262" r:id="rId16"/>
    <p:sldId id="263" r:id="rId17"/>
    <p:sldId id="265" r:id="rId18"/>
    <p:sldId id="268" r:id="rId19"/>
    <p:sldId id="26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02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6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84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6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4520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8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0.png"/><Relationship Id="rId21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24" Type="http://schemas.openxmlformats.org/officeDocument/2006/relationships/image" Target="../media/image50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jpe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17.png"/><Relationship Id="rId22" Type="http://schemas.openxmlformats.org/officeDocument/2006/relationships/image" Target="../media/image48.png"/><Relationship Id="rId27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949750"/>
            <a:ext cx="3225339" cy="37801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030" y="949750"/>
            <a:ext cx="3225339" cy="37801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256" y="3249496"/>
            <a:ext cx="3965870" cy="2960803"/>
          </a:xfrm>
          <a:prstGeom prst="rect">
            <a:avLst/>
          </a:prstGeom>
        </p:spPr>
      </p:pic>
      <p:sp>
        <p:nvSpPr>
          <p:cNvPr id="5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5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3" y="920115"/>
            <a:ext cx="5178316" cy="5499065"/>
          </a:xfrm>
          <a:prstGeom prst="rect">
            <a:avLst/>
          </a:prstGeom>
        </p:spPr>
      </p:pic>
      <p:sp>
        <p:nvSpPr>
          <p:cNvPr id="3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682" y="920115"/>
            <a:ext cx="6513636" cy="54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9" y="1407618"/>
            <a:ext cx="5389520" cy="46883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58" y="1407618"/>
            <a:ext cx="6379274" cy="4688382"/>
          </a:xfrm>
          <a:prstGeom prst="rect">
            <a:avLst/>
          </a:prstGeom>
        </p:spPr>
      </p:pic>
      <p:sp>
        <p:nvSpPr>
          <p:cNvPr id="4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2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083" y="1116964"/>
            <a:ext cx="5635536" cy="5207636"/>
          </a:xfrm>
          <a:prstGeom prst="rect">
            <a:avLst/>
          </a:prstGeom>
        </p:spPr>
      </p:pic>
      <p:sp>
        <p:nvSpPr>
          <p:cNvPr id="3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5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 redondeado"/>
          <p:cNvSpPr/>
          <p:nvPr/>
        </p:nvSpPr>
        <p:spPr>
          <a:xfrm>
            <a:off x="6367906" y="3174029"/>
            <a:ext cx="4130422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EL 80% DE DISPOSITIVOS QUE ACCEDEN A SITIOS WEB PARA MÓVILES TIENEN UNA PANTALLA TÁCTIL.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6358066" y="2329407"/>
            <a:ext cx="4130422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EL 78% DEL TRÁFICO DE DATOS MÓVILES EN TODO EL MUNDO SE CONSUME POR LOS TELÉFONOS INTELIGENTES.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6358066" y="4863273"/>
            <a:ext cx="4130422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EL NÚMERO DE SUSCRIPCIONES ACTIVAS DE BANDA ANCHA MÓVIL A NIVEL MUNDIAL EN 2011 </a:t>
            </a:r>
            <a:r>
              <a:rPr lang="es-ES" sz="1000" dirty="0" smtClean="0"/>
              <a:t>ERA DE </a:t>
            </a:r>
            <a:r>
              <a:rPr lang="es-ES" sz="1000" dirty="0"/>
              <a:t>1200 MILLONES.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6367906" y="1484785"/>
            <a:ext cx="4130422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EL 51% DE LOS CONSUMIDORES, A NIVEL MUNDIAL, TIENEN MÁS PROBABILIDADES DE COMPRAR A LAS EMPRESAS QUE TIENEN SITIOS WEB ESPECÍFICOS PARA MÓVILES.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6297741" y="4018651"/>
            <a:ext cx="4130422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50 MILLONES DE PERSONAS EN EL MUNDO TIENEN UN TELÉFONO MÓVIL, PERO NO TIENEN ELECTRICIDAD EN SUS CASAS. EN OTRAS PALABRAS, EL ACCESO MÓVIL TIENE MÁS ALCANCE QUE LA ELECTRICIDAD.</a:t>
            </a: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34" y="1311149"/>
            <a:ext cx="3524335" cy="2496404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98" y="2399593"/>
            <a:ext cx="2034004" cy="2324576"/>
          </a:xfrm>
          <a:prstGeom prst="rect">
            <a:avLst/>
          </a:prstGeom>
        </p:spPr>
      </p:pic>
      <p:sp>
        <p:nvSpPr>
          <p:cNvPr id="19" name="18 Cerrar llave"/>
          <p:cNvSpPr/>
          <p:nvPr/>
        </p:nvSpPr>
        <p:spPr>
          <a:xfrm>
            <a:off x="5303912" y="1484784"/>
            <a:ext cx="282048" cy="4896544"/>
          </a:xfrm>
          <a:prstGeom prst="rightBrace">
            <a:avLst>
              <a:gd name="adj1" fmla="val 58507"/>
              <a:gd name="adj2" fmla="val 50000"/>
            </a:avLst>
          </a:prstGeom>
          <a:ln w="38100"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19 Grupo"/>
          <p:cNvGrpSpPr/>
          <p:nvPr/>
        </p:nvGrpSpPr>
        <p:grpSpPr>
          <a:xfrm>
            <a:off x="1559496" y="4586164"/>
            <a:ext cx="3934408" cy="1840204"/>
            <a:chOff x="118126" y="4586164"/>
            <a:chExt cx="3934408" cy="1840204"/>
          </a:xfrm>
        </p:grpSpPr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40" y="4647486"/>
              <a:ext cx="1564194" cy="1564194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74" y="4586164"/>
              <a:ext cx="2616865" cy="1840204"/>
            </a:xfrm>
            <a:prstGeom prst="rect">
              <a:avLst/>
            </a:prstGeom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" y="5305402"/>
              <a:ext cx="1698296" cy="942565"/>
            </a:xfrm>
            <a:prstGeom prst="rect">
              <a:avLst/>
            </a:prstGeom>
          </p:spPr>
        </p:pic>
      </p:grpSp>
      <p:sp>
        <p:nvSpPr>
          <p:cNvPr id="24" name="23 Rectángulo redondeado"/>
          <p:cNvSpPr/>
          <p:nvPr/>
        </p:nvSpPr>
        <p:spPr>
          <a:xfrm>
            <a:off x="6358066" y="5707894"/>
            <a:ext cx="4130422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EL AÑO 2011 SE VENDIERON A NIVEL MUNDIAL UN TOTAL DE 488 MILLOES DE SMARTPHONES CONTRA APENAS 415 MILLONES DE PC.</a:t>
            </a:r>
          </a:p>
        </p:txBody>
      </p:sp>
      <p:sp>
        <p:nvSpPr>
          <p:cNvPr id="26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7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5" grpId="0" animBg="1"/>
      <p:bldP spid="16" grpId="0" animBg="1"/>
      <p:bldP spid="19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3970721" y="170420"/>
            <a:ext cx="4250561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INTRODUCCIÓN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34" y="1311149"/>
            <a:ext cx="3524335" cy="249640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98" y="2399593"/>
            <a:ext cx="2034004" cy="2324576"/>
          </a:xfrm>
          <a:prstGeom prst="rect">
            <a:avLst/>
          </a:prstGeom>
        </p:spPr>
      </p:pic>
      <p:sp>
        <p:nvSpPr>
          <p:cNvPr id="8" name="7 Rectángulo redondeado"/>
          <p:cNvSpPr/>
          <p:nvPr/>
        </p:nvSpPr>
        <p:spPr>
          <a:xfrm>
            <a:off x="4367808" y="923428"/>
            <a:ext cx="3456384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ALGUNAS CIFRAS</a:t>
            </a:r>
          </a:p>
        </p:txBody>
      </p:sp>
      <p:sp>
        <p:nvSpPr>
          <p:cNvPr id="9" name="8 Cerrar llave"/>
          <p:cNvSpPr/>
          <p:nvPr/>
        </p:nvSpPr>
        <p:spPr>
          <a:xfrm>
            <a:off x="5303912" y="1484784"/>
            <a:ext cx="282048" cy="4896544"/>
          </a:xfrm>
          <a:prstGeom prst="rightBrace">
            <a:avLst>
              <a:gd name="adj1" fmla="val 58507"/>
              <a:gd name="adj2" fmla="val 50000"/>
            </a:avLst>
          </a:prstGeom>
          <a:ln w="38100"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6358066" y="1484784"/>
            <a:ext cx="4130422" cy="92679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CON MÁS DE 630 MILLONES DE CONEXIONES EN EL 2011, AMÉRICA LATINA ES EL TERCER MERCADO MÁS GRANDE DE TELEFONÍA MÓVIL A NIVEL MUNDIAL DESPUÉS DE ASIA Y ÁFRICA.</a:t>
            </a:r>
            <a:endParaRPr lang="es-ES" sz="1200" b="1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358066" y="2808035"/>
            <a:ext cx="4130422" cy="92679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LA PENETRACIÓN DE TELÉFONOS INTELIGENTES EN AMÉRICA LATINA ESTÁ AUMENTANDO RÁPIDAMENTE Y SE PRONOSTICA QUE SE TRIPLIQUE DESDE EL 9% EN 2010 HASTA UN 33% PARA 2014. 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6358066" y="4131286"/>
            <a:ext cx="4130422" cy="92679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LA PENETRACIÓN DE SMARTPHONES EN LA REGIÓN HA ESTADO SIGUIENDO LA TENDENCIA HISTÓRICA DE ESTADOS UNIDOS, SUGIRIENDO QUE PARA 2018 LA PENETRACIÓN DE SMARTPHONES EN AMÉRICA LATINA PODRÍA LLEGAR A CASI 60%.</a:t>
            </a:r>
          </a:p>
        </p:txBody>
      </p:sp>
      <p:grpSp>
        <p:nvGrpSpPr>
          <p:cNvPr id="19" name="18 Grupo"/>
          <p:cNvGrpSpPr/>
          <p:nvPr/>
        </p:nvGrpSpPr>
        <p:grpSpPr>
          <a:xfrm>
            <a:off x="1559496" y="4586164"/>
            <a:ext cx="3934408" cy="1840204"/>
            <a:chOff x="118126" y="4586164"/>
            <a:chExt cx="3934408" cy="1840204"/>
          </a:xfrm>
        </p:grpSpPr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40" y="4647486"/>
              <a:ext cx="1564194" cy="1564194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74" y="4586164"/>
              <a:ext cx="2616865" cy="184020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" y="5305402"/>
              <a:ext cx="1698296" cy="942565"/>
            </a:xfrm>
            <a:prstGeom prst="rect">
              <a:avLst/>
            </a:prstGeom>
          </p:spPr>
        </p:pic>
      </p:grpSp>
      <p:sp>
        <p:nvSpPr>
          <p:cNvPr id="20" name="19 Rectángulo redondeado"/>
          <p:cNvSpPr/>
          <p:nvPr/>
        </p:nvSpPr>
        <p:spPr>
          <a:xfrm>
            <a:off x="6358066" y="5454536"/>
            <a:ext cx="4130422" cy="92679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EN BOLIVIA, LA PARTICIPACIÓN DE TELEFONOS INTELIGENTES PASA DE UN 20% EN 2009 A UN 46% EN 2011 Y SE ESTIMA UN 58% PARA EL 2014.</a:t>
            </a:r>
          </a:p>
        </p:txBody>
      </p:sp>
    </p:spTree>
    <p:extLst>
      <p:ext uri="{BB962C8B-B14F-4D97-AF65-F5344CB8AC3E}">
        <p14:creationId xmlns:p14="http://schemas.microsoft.com/office/powerpoint/2010/main" val="5741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/>
          </p:nvPr>
        </p:nvGraphicFramePr>
        <p:xfrm>
          <a:off x="2171564" y="1772816"/>
          <a:ext cx="7848872" cy="22098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278120"/>
                <a:gridCol w="1650868"/>
                <a:gridCol w="1337528"/>
                <a:gridCol w="1170337"/>
                <a:gridCol w="1412019"/>
              </a:tblGrid>
              <a:tr h="571500">
                <a:tc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Q4 2011 ENVIOS (EN MILLONES)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CRECIMIENTO Q4'11/Q4'10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AÑO 2011 ENVIOS (EN MILLONES)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CRECIMIENTO 2011/2012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CATEGORIA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TELEFONOS INTELIGENTES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158.5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56.60%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487.7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62.70%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PC'S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16.30%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414.6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14.80%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TABLETAS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j-lt"/>
                        </a:rPr>
                        <a:t>26.5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j-lt"/>
                        </a:rPr>
                        <a:t>186.20%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  <a:latin typeface="+mj-lt"/>
                        </a:rPr>
                        <a:t>63.2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  <a:latin typeface="+mj-lt"/>
                        </a:rPr>
                        <a:t>274.20%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NETBOOKS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6.7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-32.40%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29.4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-25.30%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NOTEBOOKS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57.9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>
                          <a:effectLst/>
                          <a:latin typeface="+mj-lt"/>
                        </a:rPr>
                        <a:t>7.30%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  <a:latin typeface="+mj-lt"/>
                        </a:rPr>
                        <a:t>209.6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>
                          <a:effectLst/>
                          <a:latin typeface="+mj-lt"/>
                        </a:rPr>
                        <a:t>7.50%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DESKTOPS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29.1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-3.36%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112.4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u="none" strike="noStrike" dirty="0">
                          <a:effectLst/>
                          <a:latin typeface="+mj-lt"/>
                        </a:rPr>
                        <a:t>2.30%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2237484" y="4149081"/>
            <a:ext cx="7746948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bg1"/>
                </a:solidFill>
              </a:rPr>
              <a:t>LAS ESTADISTICAS UBICAN A LAS TABLETAS  DENTRO DE LA CUOTA DE MERCADO DE LAS PC’S, LO CUAL QUIERE DECIR QUE NI SIQUIERA EL ARROLLADOR ÉXITO DEL IPAD O EL KINDLE FIRE HAN PODIDO AYUDARLE A MANTENER SU PRIMER PUESTO.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2237484" y="4941169"/>
            <a:ext cx="7746948" cy="67343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LO REAL ES QUE EL ÉXITO DE LOS SMARTPHONES RECIÉN COMIENZA Y ESTA TENDENCIA SE ACRECENTARÁ CON EL TIEMPO, ALGO QUE NO REVISTE DISCUSIÓN ALGUNA. DE HECHO, YA HACE 2 O 3 AÑOS SE ESTABA ORILLANDO ESTA SITUACIÓN Y TAN SOLO EL IMPRESIONANTE ÉXITO DE LOS NETBOOKS PRIMERO, Y DE LOS TABLETS DESPUÉS, HA SOSTENIDO A LA PLATAFORMA PC EN EL SITIAL DE PRIVILEGIO.</a:t>
            </a:r>
          </a:p>
        </p:txBody>
      </p:sp>
      <p:sp>
        <p:nvSpPr>
          <p:cNvPr id="7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970721" y="170420"/>
            <a:ext cx="4250561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INTRODUCCIÓN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4367808" y="923428"/>
            <a:ext cx="3456384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ALGUNAS CIFRAS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07640" y="6165304"/>
            <a:ext cx="8976720" cy="5760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DISTRIBUCIÓN DE SISTEMAS MOVILES DE TELEFONOS INTELIGENTES (SMARTH PHONES) EN MILLONES DE UNIDADES EN AMERICA LATINA (PRONOSTICO 2012 – 2013)</a:t>
            </a:r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00" y="1360800"/>
            <a:ext cx="8888400" cy="444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32" y="3679377"/>
            <a:ext cx="2153737" cy="178876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12" y="3582001"/>
            <a:ext cx="1591533" cy="1886143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4511825" y="2060848"/>
            <a:ext cx="5941705" cy="1377136"/>
          </a:xfrm>
          <a:prstGeom prst="roundRect">
            <a:avLst>
              <a:gd name="adj" fmla="val 22866"/>
            </a:avLst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ANDROID (DE GOOGLE) E </a:t>
            </a:r>
            <a:r>
              <a:rPr lang="es-ES" sz="1200" dirty="0" err="1">
                <a:solidFill>
                  <a:schemeClr val="bg1"/>
                </a:solidFill>
              </a:rPr>
              <a:t>iOS</a:t>
            </a:r>
            <a:r>
              <a:rPr lang="es-ES" sz="1200" dirty="0">
                <a:solidFill>
                  <a:schemeClr val="bg1"/>
                </a:solidFill>
              </a:rPr>
              <a:t> (DE APPLE), SON SEGÚN LAS CIFRAS, LAS PLATAFORMAS DE MAYOR CRECIMIENTO EN AMERICA LATINA.</a:t>
            </a:r>
          </a:p>
          <a:p>
            <a:pPr algn="ctr"/>
            <a:endParaRPr lang="es-ES" sz="1200" dirty="0">
              <a:solidFill>
                <a:schemeClr val="bg1"/>
              </a:solidFill>
            </a:endParaRP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MINTRAS BLACKBERRY (DE RIM) Y SYMBIAN (DE NOKIA) MUESTRAN UNA TENDENCIA A LA BAJA. LA PRIMERA PROBABLEMENTE POR LOS ALTOS COSTOS DE CONEXIÓN Y SU SEGMENTACIÓN A MERCADOS EJECUTIVOS Y LA SEGUNDA POR ESTAR SIENDO REEMPLAZADA POR WINDOWS PHONE</a:t>
            </a:r>
          </a:p>
        </p:txBody>
      </p:sp>
    </p:spTree>
    <p:extLst>
      <p:ext uri="{BB962C8B-B14F-4D97-AF65-F5344CB8AC3E}">
        <p14:creationId xmlns:p14="http://schemas.microsoft.com/office/powerpoint/2010/main" val="575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doblada"/>
          <p:cNvSpPr/>
          <p:nvPr/>
        </p:nvSpPr>
        <p:spPr>
          <a:xfrm rot="5400000">
            <a:off x="7821613" y="857250"/>
            <a:ext cx="914400" cy="2895600"/>
          </a:xfrm>
          <a:prstGeom prst="ben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5" name="4 Rectángulo redondeado"/>
          <p:cNvSpPr/>
          <p:nvPr/>
        </p:nvSpPr>
        <p:spPr>
          <a:xfrm>
            <a:off x="5018088" y="2952750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LEY 2492</a:t>
            </a:r>
            <a:endParaRPr lang="es-ES_tradnl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985963" y="3059113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LEY 2166</a:t>
            </a:r>
            <a:endParaRPr lang="es-ES_tradnl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997825" y="2974975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D.S. 27310</a:t>
            </a:r>
            <a:endParaRPr lang="es-ES_tradnl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48742" y="4076234"/>
            <a:ext cx="2682516" cy="20170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marL="6350" indent="-63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endParaRPr lang="es-ES" sz="900" b="1" u="sng">
              <a:solidFill>
                <a:schemeClr val="bg1"/>
              </a:solidFill>
              <a:latin typeface="Verdana" pitchFamily="34" charset="0"/>
            </a:endParaRPr>
          </a:p>
          <a:p>
            <a:pPr algn="just" eaLnBrk="1" hangingPunct="1">
              <a:defRPr/>
            </a:pPr>
            <a:r>
              <a:rPr lang="es-ES" sz="900" b="1" u="sng">
                <a:solidFill>
                  <a:schemeClr val="bg1"/>
                </a:solidFill>
                <a:latin typeface="Verdana" pitchFamily="34" charset="0"/>
              </a:rPr>
              <a:t>ARTICULO 3° (FUNCIÓN):</a:t>
            </a:r>
            <a:r>
              <a:rPr lang="es-ES" sz="900" b="1">
                <a:solidFill>
                  <a:schemeClr val="bg1"/>
                </a:solidFill>
                <a:latin typeface="Verdana" pitchFamily="34" charset="0"/>
              </a:rPr>
              <a:t> ESTABLECE QUE ES FUNCIÓN DEL SERVICIO DE IMPUESTOS NACIONALES </a:t>
            </a:r>
            <a:r>
              <a:rPr lang="es-ES" sz="900" b="1" u="sng">
                <a:solidFill>
                  <a:schemeClr val="bg1"/>
                </a:solidFill>
                <a:latin typeface="Verdana" pitchFamily="34" charset="0"/>
              </a:rPr>
              <a:t>FACILITAR EL CUMPLIMIENTO</a:t>
            </a:r>
            <a:r>
              <a:rPr lang="es-ES" sz="900" b="1">
                <a:solidFill>
                  <a:schemeClr val="bg1"/>
                </a:solidFill>
                <a:latin typeface="Verdana" pitchFamily="34" charset="0"/>
              </a:rPr>
              <a:t> VOLUNTARIO, VERAZ Y OPORTUNO DE LAS OBLIGACIONES TRIBUTARIAS.</a:t>
            </a:r>
          </a:p>
          <a:p>
            <a:pPr algn="ctr" eaLnBrk="1" hangingPunct="1">
              <a:lnSpc>
                <a:spcPts val="1100"/>
              </a:lnSpc>
              <a:defRPr/>
            </a:pPr>
            <a:endParaRPr lang="es-ES_tradnl" sz="9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83832" y="4076234"/>
            <a:ext cx="2979690" cy="20170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es-ES" sz="900" b="1" u="sng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defRPr/>
            </a:pPr>
            <a:r>
              <a:rPr lang="es-ES" sz="9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ARTICULO 79:</a:t>
            </a:r>
            <a:r>
              <a:rPr lang="es-ES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SE FACULTA AL SIN A UTILIZAR CUALQUIER </a:t>
            </a:r>
            <a:r>
              <a:rPr lang="es-ES" sz="9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es-ES_tradnl" sz="9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EDIO TECNOLÓGICAMENTE DISPONIBLE</a:t>
            </a:r>
            <a:r>
              <a:rPr lang="es-ES_tradnl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EN EL PAÍS, INCLUIDOS LOS INFORMÁTICOS, ELECTRÓNICOS, ÓPTICOS O DE CUALQUIER OTRA TECNOLOGÍA PARA FACTURACIÓN, PRESENTACIÓN DE DECLARACIONES JURADAS Y TODA OTRA INFORMACIÓN DE IMPORTANCIA FISCAL.</a:t>
            </a:r>
            <a:endParaRPr lang="es-ES" sz="9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672511" y="4076234"/>
            <a:ext cx="2880000" cy="20170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es-ES" sz="900" b="1" u="sng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defRPr/>
            </a:pPr>
            <a:r>
              <a:rPr lang="es-ES" sz="9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ARTICULO 7:</a:t>
            </a:r>
            <a:r>
              <a:rPr lang="es-ES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_tradnl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LAS OPERACIONES ELECTRÓNICAS REALIZADAS Y REGISTRADAS EN EL SISTEMA INFORMÁTICO DE LA ADMINISTRACIÓN TRIBUTARIA  POR UN USUARIO AUTORIZADO </a:t>
            </a:r>
            <a:r>
              <a:rPr lang="es-ES_tradnl" sz="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SURTEN EFECTOS JURÍDICOS</a:t>
            </a:r>
            <a:r>
              <a:rPr lang="es-ES_tradnl" sz="9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Y TIENE VALIDEZ PROBATORIA; PRESUMIÉNDOSE QUE TODA OPERACIÓN ELECTRÓNICA REGISTRADA EN EL SISTEMA INFORMÁTICO PERTENECE AL USUARIO AUTORIZADO.</a:t>
            </a:r>
            <a:endParaRPr lang="es-ES" sz="9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10 Flecha doblada"/>
          <p:cNvSpPr/>
          <p:nvPr/>
        </p:nvSpPr>
        <p:spPr>
          <a:xfrm rot="16200000" flipH="1">
            <a:off x="3513138" y="857250"/>
            <a:ext cx="914400" cy="2895600"/>
          </a:xfrm>
          <a:prstGeom prst="ben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2" name="11 Flecha abajo"/>
          <p:cNvSpPr/>
          <p:nvPr/>
        </p:nvSpPr>
        <p:spPr>
          <a:xfrm>
            <a:off x="5894388" y="2305051"/>
            <a:ext cx="457200" cy="555625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4" name="13 Rectángulo redondeado"/>
          <p:cNvSpPr/>
          <p:nvPr/>
        </p:nvSpPr>
        <p:spPr>
          <a:xfrm>
            <a:off x="3970721" y="188640"/>
            <a:ext cx="4250561" cy="71438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NORMATIVA</a:t>
            </a:r>
          </a:p>
        </p:txBody>
      </p:sp>
      <p:pic>
        <p:nvPicPr>
          <p:cNvPr id="51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1147763"/>
            <a:ext cx="11715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955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lecha doblada"/>
          <p:cNvSpPr/>
          <p:nvPr/>
        </p:nvSpPr>
        <p:spPr>
          <a:xfrm rot="5400000">
            <a:off x="7655024" y="-105800"/>
            <a:ext cx="914400" cy="2895600"/>
          </a:xfrm>
          <a:prstGeom prst="ben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1" name="10 Flecha doblada"/>
          <p:cNvSpPr/>
          <p:nvPr/>
        </p:nvSpPr>
        <p:spPr>
          <a:xfrm rot="16200000" flipH="1">
            <a:off x="3414192" y="-107032"/>
            <a:ext cx="914400" cy="2895600"/>
          </a:xfrm>
          <a:prstGeom prst="ben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2" name="11 Flecha abajo"/>
          <p:cNvSpPr/>
          <p:nvPr/>
        </p:nvSpPr>
        <p:spPr>
          <a:xfrm>
            <a:off x="5984384" y="1320371"/>
            <a:ext cx="457200" cy="478829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4" name="13 Rectángulo redondeado"/>
          <p:cNvSpPr/>
          <p:nvPr/>
        </p:nvSpPr>
        <p:spPr>
          <a:xfrm>
            <a:off x="7239915" y="1"/>
            <a:ext cx="3414414" cy="521737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NORMATIVA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1859100" y="1799200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700" b="1" dirty="0"/>
              <a:t>RND 10.0004.10</a:t>
            </a:r>
            <a:endParaRPr lang="es-ES_tradnl" sz="1700" b="1" dirty="0"/>
          </a:p>
        </p:txBody>
      </p:sp>
      <p:sp>
        <p:nvSpPr>
          <p:cNvPr id="18" name="17 Rectángulo"/>
          <p:cNvSpPr/>
          <p:nvPr/>
        </p:nvSpPr>
        <p:spPr>
          <a:xfrm>
            <a:off x="1691578" y="2586612"/>
            <a:ext cx="2676230" cy="9864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s-ES_tradnl" sz="1000" b="1" dirty="0"/>
              <a:t>REGLAMENTAR EL PROCEDIMIENTO PARA LA PRESENTACIÓN DE DECLARACIONES JURADAS SIN DATOS, A TRAVÉS DEL SERVICIO HABILITADO EN EL SITIO WEB DENOMINADO “OFICINA VIRTUAL”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5030115" y="1799200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700" b="1" dirty="0"/>
              <a:t>RND 10.0021.10</a:t>
            </a:r>
            <a:endParaRPr lang="es-ES_tradnl" sz="1700" b="1" dirty="0"/>
          </a:p>
        </p:txBody>
      </p:sp>
      <p:sp>
        <p:nvSpPr>
          <p:cNvPr id="21" name="20 Rectángulo"/>
          <p:cNvSpPr/>
          <p:nvPr/>
        </p:nvSpPr>
        <p:spPr>
          <a:xfrm>
            <a:off x="4583832" y="2586612"/>
            <a:ext cx="2880000" cy="12024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sz="1000" b="1" dirty="0"/>
              <a:t>ESTABLECE PROCEDIMIENTO DE CERTIFICACIÓN DE DECLARACIONES JURADAS Y LA OBTENCIÓN DE EXTRACTOS TRIBUTARIOS POR PARTE DEL SUJETO PASIVO, ASÍ COMO ESTABLECER EL PROCEDIMIENTO PARA LA CONFIRMACIÓN DE LA CERTIFICACIÓN POR TERCEROS VÍA OFICINA VIRTUAL.</a:t>
            </a:r>
            <a:endParaRPr lang="es-ES_tradnl" sz="1000" b="1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8093641" y="1779699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700" b="1" dirty="0"/>
              <a:t>RND 10.0028.10</a:t>
            </a:r>
            <a:endParaRPr lang="es-ES_tradnl" sz="1700" b="1" dirty="0"/>
          </a:p>
        </p:txBody>
      </p:sp>
      <p:sp>
        <p:nvSpPr>
          <p:cNvPr id="23" name="22 Rectángulo"/>
          <p:cNvSpPr/>
          <p:nvPr/>
        </p:nvSpPr>
        <p:spPr>
          <a:xfrm>
            <a:off x="7680176" y="2564904"/>
            <a:ext cx="2880000" cy="115212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s-ES" sz="1000" b="1" dirty="0"/>
              <a:t>ESTABLECE PROCEDIMIENTO PARA EL PAGO DE OBLIGACIONES TRIBUTARIAS EN LINEA MEDIANTE INTERNET, DESDE EL PORTAL DE UNA ENTIDAD FINANCIERA MEDIANTE DEBITO AUTOMATICO EN CUALQUIER PARTE DEL MUNDO.</a:t>
            </a:r>
            <a:endParaRPr lang="es-ES_tradnl" sz="1000" b="1" dirty="0"/>
          </a:p>
        </p:txBody>
      </p:sp>
      <p:sp>
        <p:nvSpPr>
          <p:cNvPr id="24" name="23 Rectángulo redondeado"/>
          <p:cNvSpPr/>
          <p:nvPr/>
        </p:nvSpPr>
        <p:spPr>
          <a:xfrm>
            <a:off x="5848350" y="4005263"/>
            <a:ext cx="2209800" cy="685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700" b="1" dirty="0"/>
              <a:t>RND 10.0004.12</a:t>
            </a:r>
            <a:endParaRPr lang="es-ES_tradnl" sz="1700" b="1" dirty="0"/>
          </a:p>
        </p:txBody>
      </p:sp>
      <p:sp>
        <p:nvSpPr>
          <p:cNvPr id="25" name="24 Rectángulo"/>
          <p:cNvSpPr/>
          <p:nvPr/>
        </p:nvSpPr>
        <p:spPr>
          <a:xfrm>
            <a:off x="5087888" y="4839034"/>
            <a:ext cx="4472136" cy="1110246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 w="31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ES" sz="1000" b="1" dirty="0"/>
              <a:t>APRUEBA EL APLICATIVO INFORMATICO DE  OFICINA MOVIL, ESTABLECIENDO PROCEDIMIENTOS Y ASPECTOS TÉCNICOS, PARA EL FUNCIONAMIENTO DEL DISPOSITIVO MOVIL INTELIGENTE CON CONEXIÓN A INTERNET,  A EFECTO DE BRINDAR AL CONTRIBUYENTE  LOS SERVICIOS  HABILITADOS</a:t>
            </a:r>
            <a:endParaRPr lang="es-ES_tradnl" sz="1000" b="1" dirty="0"/>
          </a:p>
        </p:txBody>
      </p:sp>
      <p:sp>
        <p:nvSpPr>
          <p:cNvPr id="26" name="25 Flecha abajo"/>
          <p:cNvSpPr/>
          <p:nvPr/>
        </p:nvSpPr>
        <p:spPr>
          <a:xfrm rot="16414906">
            <a:off x="4216945" y="4753320"/>
            <a:ext cx="485156" cy="50733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27" name="26 Rectángulo redondeado"/>
          <p:cNvSpPr/>
          <p:nvPr/>
        </p:nvSpPr>
        <p:spPr>
          <a:xfrm>
            <a:off x="2462634" y="278772"/>
            <a:ext cx="2625254" cy="485933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OFICINA VIRTUAL</a:t>
            </a:r>
          </a:p>
        </p:txBody>
      </p:sp>
      <p:sp>
        <p:nvSpPr>
          <p:cNvPr id="28" name="27 Rectángulo redondeado"/>
          <p:cNvSpPr/>
          <p:nvPr/>
        </p:nvSpPr>
        <p:spPr>
          <a:xfrm>
            <a:off x="2173432" y="3940097"/>
            <a:ext cx="2625254" cy="48593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OFICINA MOVIL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133351"/>
            <a:ext cx="15160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4548189"/>
            <a:ext cx="65246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79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arriba 4"/>
          <p:cNvSpPr/>
          <p:nvPr/>
        </p:nvSpPr>
        <p:spPr>
          <a:xfrm>
            <a:off x="218034" y="2315935"/>
            <a:ext cx="272050" cy="111306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rriba 6"/>
          <p:cNvSpPr/>
          <p:nvPr/>
        </p:nvSpPr>
        <p:spPr>
          <a:xfrm>
            <a:off x="1512422" y="2315935"/>
            <a:ext cx="272050" cy="111306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rriba 7"/>
          <p:cNvSpPr/>
          <p:nvPr/>
        </p:nvSpPr>
        <p:spPr>
          <a:xfrm>
            <a:off x="2364309" y="2637668"/>
            <a:ext cx="272050" cy="79133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rriba 8"/>
          <p:cNvSpPr/>
          <p:nvPr/>
        </p:nvSpPr>
        <p:spPr>
          <a:xfrm>
            <a:off x="5539359" y="2075698"/>
            <a:ext cx="272050" cy="131671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rriba 9"/>
          <p:cNvSpPr/>
          <p:nvPr/>
        </p:nvSpPr>
        <p:spPr>
          <a:xfrm>
            <a:off x="4556131" y="1607468"/>
            <a:ext cx="272050" cy="182153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rriba 10"/>
          <p:cNvSpPr/>
          <p:nvPr/>
        </p:nvSpPr>
        <p:spPr>
          <a:xfrm>
            <a:off x="9120089" y="2677605"/>
            <a:ext cx="272050" cy="751395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rriba 11"/>
          <p:cNvSpPr/>
          <p:nvPr/>
        </p:nvSpPr>
        <p:spPr>
          <a:xfrm>
            <a:off x="7071812" y="1839729"/>
            <a:ext cx="272050" cy="1583141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arriba 12"/>
          <p:cNvSpPr/>
          <p:nvPr/>
        </p:nvSpPr>
        <p:spPr>
          <a:xfrm>
            <a:off x="10969421" y="2638348"/>
            <a:ext cx="272050" cy="797525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arriba 17"/>
          <p:cNvSpPr/>
          <p:nvPr/>
        </p:nvSpPr>
        <p:spPr>
          <a:xfrm>
            <a:off x="11500058" y="2182890"/>
            <a:ext cx="272050" cy="127151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LÍNEA DEL TIEMPO Y LA EVOLUCIÓN TECNOLÓGICA</a:t>
            </a:r>
          </a:p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MUNDO VERSUS BOLIVIA (AT)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217125" y="3429001"/>
            <a:ext cx="272050" cy="1113065"/>
          </a:xfrm>
          <a:prstGeom prst="downArrow">
            <a:avLst/>
          </a:prstGeom>
          <a:gradFill>
            <a:gsLst>
              <a:gs pos="13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35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 abajo 19"/>
          <p:cNvSpPr/>
          <p:nvPr/>
        </p:nvSpPr>
        <p:spPr>
          <a:xfrm>
            <a:off x="808995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 abajo 20"/>
          <p:cNvSpPr/>
          <p:nvPr/>
        </p:nvSpPr>
        <p:spPr>
          <a:xfrm>
            <a:off x="1362765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 abajo 21"/>
          <p:cNvSpPr/>
          <p:nvPr/>
        </p:nvSpPr>
        <p:spPr>
          <a:xfrm>
            <a:off x="373713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 abajo 22"/>
          <p:cNvSpPr/>
          <p:nvPr/>
        </p:nvSpPr>
        <p:spPr>
          <a:xfrm>
            <a:off x="219276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abajo 25"/>
          <p:cNvSpPr/>
          <p:nvPr/>
        </p:nvSpPr>
        <p:spPr>
          <a:xfrm>
            <a:off x="791304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 arriba 2"/>
          <p:cNvSpPr/>
          <p:nvPr/>
        </p:nvSpPr>
        <p:spPr>
          <a:xfrm>
            <a:off x="1321904" y="1699591"/>
            <a:ext cx="58591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/>
          <p:cNvGrpSpPr/>
          <p:nvPr/>
        </p:nvGrpSpPr>
        <p:grpSpPr>
          <a:xfrm>
            <a:off x="-24049" y="1381882"/>
            <a:ext cx="760144" cy="868110"/>
            <a:chOff x="117917" y="1381882"/>
            <a:chExt cx="760144" cy="868110"/>
          </a:xfrm>
        </p:grpSpPr>
        <p:sp>
          <p:nvSpPr>
            <p:cNvPr id="31" name="CuadroTexto 30"/>
            <p:cNvSpPr txBox="1"/>
            <p:nvPr/>
          </p:nvSpPr>
          <p:spPr>
            <a:xfrm>
              <a:off x="117917" y="1849882"/>
              <a:ext cx="76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IMPRENTA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1440</a:t>
              </a:r>
              <a:endParaRPr lang="es-E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37" y="1381882"/>
              <a:ext cx="405903" cy="468000"/>
            </a:xfrm>
            <a:prstGeom prst="rect">
              <a:avLst/>
            </a:prstGeom>
          </p:spPr>
        </p:pic>
      </p:grpSp>
      <p:grpSp>
        <p:nvGrpSpPr>
          <p:cNvPr id="35" name="Grupo 34"/>
          <p:cNvGrpSpPr/>
          <p:nvPr/>
        </p:nvGrpSpPr>
        <p:grpSpPr>
          <a:xfrm>
            <a:off x="1310589" y="1564915"/>
            <a:ext cx="666192" cy="803767"/>
            <a:chOff x="2237799" y="1245690"/>
            <a:chExt cx="666192" cy="803767"/>
          </a:xfrm>
        </p:grpSpPr>
        <p:sp>
          <p:nvSpPr>
            <p:cNvPr id="33" name="CuadroTexto 32"/>
            <p:cNvSpPr txBox="1"/>
            <p:nvPr/>
          </p:nvSpPr>
          <p:spPr>
            <a:xfrm>
              <a:off x="2260554" y="1641140"/>
              <a:ext cx="620683" cy="408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CÓDIGO</a:t>
              </a:r>
              <a:endParaRPr lang="es-E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ts val="800"/>
                </a:lnSpc>
              </a:pPr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MORSE</a:t>
              </a:r>
            </a:p>
            <a:p>
              <a:pPr algn="ctr">
                <a:lnSpc>
                  <a:spcPts val="800"/>
                </a:lnSpc>
              </a:pPr>
              <a:r>
                <a:rPr lang="es-ES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1843</a:t>
              </a:r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799" y="1245690"/>
              <a:ext cx="666192" cy="468000"/>
            </a:xfrm>
            <a:prstGeom prst="rect">
              <a:avLst/>
            </a:prstGeom>
          </p:spPr>
        </p:pic>
      </p:grpSp>
      <p:sp>
        <p:nvSpPr>
          <p:cNvPr id="38" name="Flecha arriba 37"/>
          <p:cNvSpPr/>
          <p:nvPr/>
        </p:nvSpPr>
        <p:spPr>
          <a:xfrm>
            <a:off x="819754" y="1655537"/>
            <a:ext cx="272050" cy="177346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567692" y="1189485"/>
            <a:ext cx="776175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PERIÓDICO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1605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Paralelogramo 35"/>
          <p:cNvSpPr/>
          <p:nvPr/>
        </p:nvSpPr>
        <p:spPr>
          <a:xfrm>
            <a:off x="-11862" y="3389732"/>
            <a:ext cx="1266030" cy="78536"/>
          </a:xfrm>
          <a:prstGeom prst="parallelogram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8" y="769924"/>
            <a:ext cx="587302" cy="445435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56" y="687176"/>
            <a:ext cx="600075" cy="430340"/>
          </a:xfrm>
          <a:prstGeom prst="rect">
            <a:avLst/>
          </a:prstGeom>
        </p:spPr>
      </p:pic>
      <p:sp>
        <p:nvSpPr>
          <p:cNvPr id="43" name="Flecha arriba 42"/>
          <p:cNvSpPr/>
          <p:nvPr/>
        </p:nvSpPr>
        <p:spPr>
          <a:xfrm>
            <a:off x="1923368" y="1655538"/>
            <a:ext cx="272050" cy="177346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/>
          <p:cNvSpPr txBox="1"/>
          <p:nvPr/>
        </p:nvSpPr>
        <p:spPr>
          <a:xfrm>
            <a:off x="1365132" y="1113282"/>
            <a:ext cx="1388522" cy="408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LÍNEA TELEGRÁFICA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TRANSCONTINENTAL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1861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22" y="1876645"/>
            <a:ext cx="750825" cy="922013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2127476" y="1699498"/>
            <a:ext cx="745717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TELÉFONO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1876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2743813" y="1365943"/>
            <a:ext cx="534121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1895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19" y="949283"/>
            <a:ext cx="441509" cy="468000"/>
          </a:xfrm>
          <a:prstGeom prst="rect">
            <a:avLst/>
          </a:prstGeom>
        </p:spPr>
      </p:pic>
      <p:sp>
        <p:nvSpPr>
          <p:cNvPr id="50" name="Flecha arriba 49"/>
          <p:cNvSpPr/>
          <p:nvPr/>
        </p:nvSpPr>
        <p:spPr>
          <a:xfrm>
            <a:off x="2874848" y="1655538"/>
            <a:ext cx="272050" cy="177346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Paralelogramo 36"/>
          <p:cNvSpPr/>
          <p:nvPr/>
        </p:nvSpPr>
        <p:spPr>
          <a:xfrm>
            <a:off x="1301322" y="3389068"/>
            <a:ext cx="1816658" cy="79200"/>
          </a:xfrm>
          <a:prstGeom prst="parallelogram">
            <a:avLst>
              <a:gd name="adj" fmla="val 2351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dk1"/>
              </a:solidFill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3741984" y="2269509"/>
            <a:ext cx="806631" cy="408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TELEVISIÓN</a:t>
            </a:r>
          </a:p>
          <a:p>
            <a:r>
              <a:rPr lang="es-ES" dirty="0"/>
              <a:t>1927 - 1937</a:t>
            </a:r>
          </a:p>
          <a:p>
            <a:r>
              <a:rPr lang="es-ES" dirty="0"/>
              <a:t>BBC</a:t>
            </a: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63" y="1574519"/>
            <a:ext cx="682272" cy="741045"/>
          </a:xfrm>
          <a:prstGeom prst="rect">
            <a:avLst/>
          </a:prstGeom>
        </p:spPr>
      </p:pic>
      <p:sp>
        <p:nvSpPr>
          <p:cNvPr id="53" name="CuadroTexto 52"/>
          <p:cNvSpPr txBox="1"/>
          <p:nvPr/>
        </p:nvSpPr>
        <p:spPr>
          <a:xfrm>
            <a:off x="4098885" y="1357623"/>
            <a:ext cx="1186542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1er COMPUTADOR</a:t>
            </a:r>
          </a:p>
          <a:p>
            <a:r>
              <a:rPr lang="es-ES" dirty="0"/>
              <a:t>Z1 - 1936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97" y="801862"/>
            <a:ext cx="857119" cy="558991"/>
          </a:xfrm>
          <a:prstGeom prst="rect">
            <a:avLst/>
          </a:prstGeom>
        </p:spPr>
      </p:pic>
      <p:sp>
        <p:nvSpPr>
          <p:cNvPr id="55" name="Flecha arriba 54"/>
          <p:cNvSpPr/>
          <p:nvPr/>
        </p:nvSpPr>
        <p:spPr>
          <a:xfrm>
            <a:off x="6371169" y="2421783"/>
            <a:ext cx="272050" cy="998564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CuadroTexto 55"/>
          <p:cNvSpPr txBox="1"/>
          <p:nvPr/>
        </p:nvSpPr>
        <p:spPr>
          <a:xfrm>
            <a:off x="5385882" y="1832603"/>
            <a:ext cx="579005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MARK I</a:t>
            </a:r>
          </a:p>
          <a:p>
            <a:r>
              <a:rPr lang="es-ES" dirty="0"/>
              <a:t>1944</a:t>
            </a: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49" y="981228"/>
            <a:ext cx="711670" cy="852581"/>
          </a:xfrm>
          <a:prstGeom prst="rect">
            <a:avLst/>
          </a:prstGeom>
        </p:spPr>
      </p:pic>
      <p:sp>
        <p:nvSpPr>
          <p:cNvPr id="58" name="CuadroTexto 57"/>
          <p:cNvSpPr txBox="1"/>
          <p:nvPr/>
        </p:nvSpPr>
        <p:spPr>
          <a:xfrm>
            <a:off x="6252157" y="2175034"/>
            <a:ext cx="510075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ENIAC</a:t>
            </a:r>
            <a:endParaRPr lang="es-ES" dirty="0"/>
          </a:p>
          <a:p>
            <a:r>
              <a:rPr lang="es-ES" dirty="0"/>
              <a:t>1947</a:t>
            </a: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89" y="1354230"/>
            <a:ext cx="651211" cy="820424"/>
          </a:xfrm>
          <a:prstGeom prst="rect">
            <a:avLst/>
          </a:prstGeom>
        </p:spPr>
      </p:pic>
      <p:sp>
        <p:nvSpPr>
          <p:cNvPr id="60" name="CuadroTexto 59"/>
          <p:cNvSpPr txBox="1"/>
          <p:nvPr/>
        </p:nvSpPr>
        <p:spPr>
          <a:xfrm>
            <a:off x="6904710" y="1560384"/>
            <a:ext cx="606255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UNIVAC</a:t>
            </a:r>
            <a:endParaRPr lang="es-ES" dirty="0"/>
          </a:p>
          <a:p>
            <a:r>
              <a:rPr lang="es-ES" dirty="0"/>
              <a:t>1951</a:t>
            </a: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42" y="1030434"/>
            <a:ext cx="709390" cy="526465"/>
          </a:xfrm>
          <a:prstGeom prst="rect">
            <a:avLst/>
          </a:prstGeom>
        </p:spPr>
      </p:pic>
      <p:sp>
        <p:nvSpPr>
          <p:cNvPr id="62" name="Flecha arriba 61"/>
          <p:cNvSpPr/>
          <p:nvPr/>
        </p:nvSpPr>
        <p:spPr>
          <a:xfrm>
            <a:off x="7909741" y="2149550"/>
            <a:ext cx="272050" cy="1288577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CuadroTexto 62"/>
          <p:cNvSpPr txBox="1"/>
          <p:nvPr/>
        </p:nvSpPr>
        <p:spPr>
          <a:xfrm>
            <a:off x="7705944" y="1794964"/>
            <a:ext cx="691215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ARPANET</a:t>
            </a:r>
          </a:p>
          <a:p>
            <a:r>
              <a:rPr lang="es-ES" dirty="0"/>
              <a:t>1969</a:t>
            </a:r>
          </a:p>
        </p:txBody>
      </p:sp>
      <p:sp>
        <p:nvSpPr>
          <p:cNvPr id="65" name="Flecha arriba 64"/>
          <p:cNvSpPr/>
          <p:nvPr/>
        </p:nvSpPr>
        <p:spPr>
          <a:xfrm>
            <a:off x="8653519" y="1898942"/>
            <a:ext cx="272050" cy="153005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7" name="Imagen 6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32" y="1305025"/>
            <a:ext cx="839273" cy="441078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41" y="1061949"/>
            <a:ext cx="515007" cy="515007"/>
          </a:xfrm>
          <a:prstGeom prst="rect">
            <a:avLst/>
          </a:prstGeom>
        </p:spPr>
      </p:pic>
      <p:sp>
        <p:nvSpPr>
          <p:cNvPr id="70" name="CuadroTexto 69"/>
          <p:cNvSpPr txBox="1"/>
          <p:nvPr/>
        </p:nvSpPr>
        <p:spPr>
          <a:xfrm>
            <a:off x="8390236" y="1529767"/>
            <a:ext cx="798617" cy="408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INVENCIÓN</a:t>
            </a:r>
          </a:p>
          <a:p>
            <a:r>
              <a:rPr lang="es-ES" dirty="0"/>
              <a:t>E-MAIL</a:t>
            </a:r>
          </a:p>
          <a:p>
            <a:r>
              <a:rPr lang="es-ES" dirty="0"/>
              <a:t>1971</a:t>
            </a:r>
          </a:p>
        </p:txBody>
      </p:sp>
      <p:sp>
        <p:nvSpPr>
          <p:cNvPr id="71" name="Flecha arriba 70"/>
          <p:cNvSpPr/>
          <p:nvPr/>
        </p:nvSpPr>
        <p:spPr>
          <a:xfrm>
            <a:off x="10471603" y="1793650"/>
            <a:ext cx="272050" cy="162062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CuadroTexto 71"/>
          <p:cNvSpPr txBox="1"/>
          <p:nvPr/>
        </p:nvSpPr>
        <p:spPr>
          <a:xfrm>
            <a:off x="8796694" y="2283006"/>
            <a:ext cx="918841" cy="408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1ra LLAMADA</a:t>
            </a:r>
          </a:p>
          <a:p>
            <a:r>
              <a:rPr lang="es-ES" dirty="0"/>
              <a:t>CELULAR</a:t>
            </a:r>
          </a:p>
          <a:p>
            <a:r>
              <a:rPr lang="es-ES" dirty="0"/>
              <a:t>1973</a:t>
            </a:r>
          </a:p>
        </p:txBody>
      </p:sp>
      <p:pic>
        <p:nvPicPr>
          <p:cNvPr id="73" name="Imagen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273" y="1834842"/>
            <a:ext cx="599682" cy="461882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43" y="760197"/>
            <a:ext cx="458921" cy="504813"/>
          </a:xfrm>
          <a:prstGeom prst="rect">
            <a:avLst/>
          </a:prstGeom>
        </p:spPr>
      </p:pic>
      <p:sp>
        <p:nvSpPr>
          <p:cNvPr id="75" name="CuadroTexto 74"/>
          <p:cNvSpPr txBox="1"/>
          <p:nvPr/>
        </p:nvSpPr>
        <p:spPr>
          <a:xfrm>
            <a:off x="10240380" y="1296911"/>
            <a:ext cx="73449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FUNDA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 Inc.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 I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1976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Flecha arriba 77"/>
          <p:cNvSpPr/>
          <p:nvPr/>
        </p:nvSpPr>
        <p:spPr>
          <a:xfrm>
            <a:off x="3393396" y="1516969"/>
            <a:ext cx="272050" cy="187157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CuadroTexto 78"/>
          <p:cNvSpPr txBox="1"/>
          <p:nvPr/>
        </p:nvSpPr>
        <p:spPr>
          <a:xfrm>
            <a:off x="3168585" y="1135791"/>
            <a:ext cx="721672" cy="408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FUNDA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IBM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1911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40" y="803089"/>
            <a:ext cx="675163" cy="270065"/>
          </a:xfrm>
          <a:prstGeom prst="rect">
            <a:avLst/>
          </a:prstGeom>
        </p:spPr>
      </p:pic>
      <p:pic>
        <p:nvPicPr>
          <p:cNvPr id="81" name="Imagen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53" y="212648"/>
            <a:ext cx="706551" cy="589466"/>
          </a:xfrm>
          <a:prstGeom prst="rect">
            <a:avLst/>
          </a:prstGeom>
        </p:spPr>
      </p:pic>
      <p:sp>
        <p:nvSpPr>
          <p:cNvPr id="76" name="CuadroTexto 75"/>
          <p:cNvSpPr txBox="1"/>
          <p:nvPr/>
        </p:nvSpPr>
        <p:spPr>
          <a:xfrm>
            <a:off x="11162236" y="1577595"/>
            <a:ext cx="94769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1er MODELO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MODEM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HAYES SMART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MODEM</a:t>
            </a:r>
          </a:p>
          <a:p>
            <a:pPr algn="ctr">
              <a:lnSpc>
                <a:spcPts val="800"/>
              </a:lnSpc>
            </a:pP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1979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37" y="638537"/>
            <a:ext cx="1073493" cy="844421"/>
          </a:xfrm>
          <a:prstGeom prst="rect">
            <a:avLst/>
          </a:prstGeom>
        </p:spPr>
      </p:pic>
      <p:sp>
        <p:nvSpPr>
          <p:cNvPr id="83" name="Flecha arriba 82"/>
          <p:cNvSpPr/>
          <p:nvPr/>
        </p:nvSpPr>
        <p:spPr>
          <a:xfrm>
            <a:off x="4009274" y="2631300"/>
            <a:ext cx="272050" cy="78690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08" y="1921456"/>
            <a:ext cx="428715" cy="428715"/>
          </a:xfrm>
          <a:prstGeom prst="rect">
            <a:avLst/>
          </a:prstGeom>
        </p:spPr>
      </p:pic>
      <p:sp>
        <p:nvSpPr>
          <p:cNvPr id="84" name="CuadroTexto 83"/>
          <p:cNvSpPr txBox="1"/>
          <p:nvPr/>
        </p:nvSpPr>
        <p:spPr>
          <a:xfrm>
            <a:off x="4755563" y="2360949"/>
            <a:ext cx="899605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SE FUNDA HP</a:t>
            </a:r>
          </a:p>
          <a:p>
            <a:r>
              <a:rPr lang="es-ES" dirty="0"/>
              <a:t>1939</a:t>
            </a:r>
          </a:p>
        </p:txBody>
      </p:sp>
      <p:sp>
        <p:nvSpPr>
          <p:cNvPr id="85" name="Flecha arriba 84"/>
          <p:cNvSpPr/>
          <p:nvPr/>
        </p:nvSpPr>
        <p:spPr>
          <a:xfrm>
            <a:off x="5069340" y="2632203"/>
            <a:ext cx="272050" cy="786902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Paralelogramo 81"/>
          <p:cNvSpPr/>
          <p:nvPr/>
        </p:nvSpPr>
        <p:spPr>
          <a:xfrm>
            <a:off x="3275727" y="3382880"/>
            <a:ext cx="3537498" cy="81581"/>
          </a:xfrm>
          <a:custGeom>
            <a:avLst/>
            <a:gdLst>
              <a:gd name="connsiteX0" fmla="*/ 0 w 5019271"/>
              <a:gd name="connsiteY0" fmla="*/ 79200 h 79200"/>
              <a:gd name="connsiteX1" fmla="*/ 18626 w 5019271"/>
              <a:gd name="connsiteY1" fmla="*/ 0 h 79200"/>
              <a:gd name="connsiteX2" fmla="*/ 5019271 w 5019271"/>
              <a:gd name="connsiteY2" fmla="*/ 0 h 79200"/>
              <a:gd name="connsiteX3" fmla="*/ 5000645 w 5019271"/>
              <a:gd name="connsiteY3" fmla="*/ 79200 h 79200"/>
              <a:gd name="connsiteX4" fmla="*/ 0 w 5019271"/>
              <a:gd name="connsiteY4" fmla="*/ 79200 h 79200"/>
              <a:gd name="connsiteX0" fmla="*/ 0 w 5083565"/>
              <a:gd name="connsiteY0" fmla="*/ 79200 h 79200"/>
              <a:gd name="connsiteX1" fmla="*/ 18626 w 5083565"/>
              <a:gd name="connsiteY1" fmla="*/ 0 h 79200"/>
              <a:gd name="connsiteX2" fmla="*/ 5083565 w 5083565"/>
              <a:gd name="connsiteY2" fmla="*/ 2381 h 79200"/>
              <a:gd name="connsiteX3" fmla="*/ 5000645 w 5083565"/>
              <a:gd name="connsiteY3" fmla="*/ 79200 h 79200"/>
              <a:gd name="connsiteX4" fmla="*/ 0 w 5083565"/>
              <a:gd name="connsiteY4" fmla="*/ 79200 h 79200"/>
              <a:gd name="connsiteX0" fmla="*/ 0 w 5083565"/>
              <a:gd name="connsiteY0" fmla="*/ 79200 h 79200"/>
              <a:gd name="connsiteX1" fmla="*/ 18626 w 5083565"/>
              <a:gd name="connsiteY1" fmla="*/ 0 h 79200"/>
              <a:gd name="connsiteX2" fmla="*/ 498149 w 5083565"/>
              <a:gd name="connsiteY2" fmla="*/ 1832 h 79200"/>
              <a:gd name="connsiteX3" fmla="*/ 5083565 w 5083565"/>
              <a:gd name="connsiteY3" fmla="*/ 2381 h 79200"/>
              <a:gd name="connsiteX4" fmla="*/ 5000645 w 5083565"/>
              <a:gd name="connsiteY4" fmla="*/ 79200 h 79200"/>
              <a:gd name="connsiteX5" fmla="*/ 0 w 5083565"/>
              <a:gd name="connsiteY5" fmla="*/ 79200 h 79200"/>
              <a:gd name="connsiteX0" fmla="*/ 0 w 5083565"/>
              <a:gd name="connsiteY0" fmla="*/ 79200 h 79200"/>
              <a:gd name="connsiteX1" fmla="*/ 28326 w 5083565"/>
              <a:gd name="connsiteY1" fmla="*/ 0 h 79200"/>
              <a:gd name="connsiteX2" fmla="*/ 498149 w 5083565"/>
              <a:gd name="connsiteY2" fmla="*/ 1832 h 79200"/>
              <a:gd name="connsiteX3" fmla="*/ 5083565 w 5083565"/>
              <a:gd name="connsiteY3" fmla="*/ 2381 h 79200"/>
              <a:gd name="connsiteX4" fmla="*/ 5000645 w 5083565"/>
              <a:gd name="connsiteY4" fmla="*/ 79200 h 79200"/>
              <a:gd name="connsiteX5" fmla="*/ 0 w 5083565"/>
              <a:gd name="connsiteY5" fmla="*/ 79200 h 79200"/>
              <a:gd name="connsiteX0" fmla="*/ 0 w 5083565"/>
              <a:gd name="connsiteY0" fmla="*/ 81581 h 81581"/>
              <a:gd name="connsiteX1" fmla="*/ 28326 w 5083565"/>
              <a:gd name="connsiteY1" fmla="*/ 0 h 81581"/>
              <a:gd name="connsiteX2" fmla="*/ 498149 w 5083565"/>
              <a:gd name="connsiteY2" fmla="*/ 4213 h 81581"/>
              <a:gd name="connsiteX3" fmla="*/ 5083565 w 5083565"/>
              <a:gd name="connsiteY3" fmla="*/ 4762 h 81581"/>
              <a:gd name="connsiteX4" fmla="*/ 5000645 w 5083565"/>
              <a:gd name="connsiteY4" fmla="*/ 81581 h 81581"/>
              <a:gd name="connsiteX5" fmla="*/ 0 w 5083565"/>
              <a:gd name="connsiteY5" fmla="*/ 81581 h 8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3565" h="81581">
                <a:moveTo>
                  <a:pt x="0" y="81581"/>
                </a:moveTo>
                <a:lnTo>
                  <a:pt x="28326" y="0"/>
                </a:lnTo>
                <a:lnTo>
                  <a:pt x="498149" y="4213"/>
                </a:lnTo>
                <a:lnTo>
                  <a:pt x="5083565" y="4762"/>
                </a:lnTo>
                <a:lnTo>
                  <a:pt x="5000645" y="81581"/>
                </a:lnTo>
                <a:lnTo>
                  <a:pt x="0" y="8158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20" y="1050770"/>
            <a:ext cx="550521" cy="402838"/>
          </a:xfrm>
          <a:prstGeom prst="rect">
            <a:avLst/>
          </a:prstGeom>
        </p:spPr>
      </p:pic>
      <p:sp>
        <p:nvSpPr>
          <p:cNvPr id="86" name="Flecha arriba 85"/>
          <p:cNvSpPr/>
          <p:nvPr/>
        </p:nvSpPr>
        <p:spPr>
          <a:xfrm>
            <a:off x="9810555" y="1996982"/>
            <a:ext cx="272050" cy="1441145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CuadroTexto 86"/>
          <p:cNvSpPr txBox="1"/>
          <p:nvPr/>
        </p:nvSpPr>
        <p:spPr>
          <a:xfrm>
            <a:off x="9532845" y="1473944"/>
            <a:ext cx="82747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IBM 5100</a:t>
            </a:r>
          </a:p>
          <a:p>
            <a:r>
              <a:rPr lang="es-ES" dirty="0" smtClean="0"/>
              <a:t>1975</a:t>
            </a:r>
          </a:p>
          <a:p>
            <a:r>
              <a:rPr lang="es-ES" dirty="0" smtClean="0"/>
              <a:t>SE FUNDA</a:t>
            </a:r>
          </a:p>
          <a:p>
            <a:r>
              <a:rPr lang="es-ES" dirty="0" smtClean="0"/>
              <a:t>MICROSOFT</a:t>
            </a:r>
            <a:endParaRPr lang="es-ES" dirty="0"/>
          </a:p>
        </p:txBody>
      </p:sp>
      <p:sp>
        <p:nvSpPr>
          <p:cNvPr id="2" name="Flecha derecha 1"/>
          <p:cNvSpPr/>
          <p:nvPr/>
        </p:nvSpPr>
        <p:spPr>
          <a:xfrm>
            <a:off x="6841188" y="3360766"/>
            <a:ext cx="5586556" cy="136469"/>
          </a:xfrm>
          <a:custGeom>
            <a:avLst/>
            <a:gdLst>
              <a:gd name="connsiteX0" fmla="*/ 0 w 11587480"/>
              <a:gd name="connsiteY0" fmla="*/ 239486 h 957943"/>
              <a:gd name="connsiteX1" fmla="*/ 11097626 w 11587480"/>
              <a:gd name="connsiteY1" fmla="*/ 239486 h 957943"/>
              <a:gd name="connsiteX2" fmla="*/ 11097626 w 11587480"/>
              <a:gd name="connsiteY2" fmla="*/ 0 h 957943"/>
              <a:gd name="connsiteX3" fmla="*/ 11587480 w 11587480"/>
              <a:gd name="connsiteY3" fmla="*/ 478972 h 957943"/>
              <a:gd name="connsiteX4" fmla="*/ 11097626 w 11587480"/>
              <a:gd name="connsiteY4" fmla="*/ 957943 h 957943"/>
              <a:gd name="connsiteX5" fmla="*/ 11097626 w 11587480"/>
              <a:gd name="connsiteY5" fmla="*/ 718457 h 957943"/>
              <a:gd name="connsiteX6" fmla="*/ 0 w 11587480"/>
              <a:gd name="connsiteY6" fmla="*/ 718457 h 957943"/>
              <a:gd name="connsiteX7" fmla="*/ 0 w 11587480"/>
              <a:gd name="connsiteY7" fmla="*/ 239486 h 957943"/>
              <a:gd name="connsiteX0" fmla="*/ 175260 w 11762740"/>
              <a:gd name="connsiteY0" fmla="*/ 239486 h 957943"/>
              <a:gd name="connsiteX1" fmla="*/ 11272886 w 11762740"/>
              <a:gd name="connsiteY1" fmla="*/ 239486 h 957943"/>
              <a:gd name="connsiteX2" fmla="*/ 11272886 w 11762740"/>
              <a:gd name="connsiteY2" fmla="*/ 0 h 957943"/>
              <a:gd name="connsiteX3" fmla="*/ 11762740 w 11762740"/>
              <a:gd name="connsiteY3" fmla="*/ 478972 h 957943"/>
              <a:gd name="connsiteX4" fmla="*/ 11272886 w 11762740"/>
              <a:gd name="connsiteY4" fmla="*/ 957943 h 957943"/>
              <a:gd name="connsiteX5" fmla="*/ 11272886 w 11762740"/>
              <a:gd name="connsiteY5" fmla="*/ 718457 h 957943"/>
              <a:gd name="connsiteX6" fmla="*/ 0 w 11762740"/>
              <a:gd name="connsiteY6" fmla="*/ 718457 h 957943"/>
              <a:gd name="connsiteX7" fmla="*/ 175260 w 11762740"/>
              <a:gd name="connsiteY7" fmla="*/ 239486 h 957943"/>
              <a:gd name="connsiteX0" fmla="*/ 129540 w 11762740"/>
              <a:gd name="connsiteY0" fmla="*/ 239486 h 957943"/>
              <a:gd name="connsiteX1" fmla="*/ 11272886 w 11762740"/>
              <a:gd name="connsiteY1" fmla="*/ 239486 h 957943"/>
              <a:gd name="connsiteX2" fmla="*/ 11272886 w 11762740"/>
              <a:gd name="connsiteY2" fmla="*/ 0 h 957943"/>
              <a:gd name="connsiteX3" fmla="*/ 11762740 w 11762740"/>
              <a:gd name="connsiteY3" fmla="*/ 478972 h 957943"/>
              <a:gd name="connsiteX4" fmla="*/ 11272886 w 11762740"/>
              <a:gd name="connsiteY4" fmla="*/ 957943 h 957943"/>
              <a:gd name="connsiteX5" fmla="*/ 11272886 w 11762740"/>
              <a:gd name="connsiteY5" fmla="*/ 718457 h 957943"/>
              <a:gd name="connsiteX6" fmla="*/ 0 w 11762740"/>
              <a:gd name="connsiteY6" fmla="*/ 718457 h 957943"/>
              <a:gd name="connsiteX7" fmla="*/ 129540 w 11762740"/>
              <a:gd name="connsiteY7" fmla="*/ 239486 h 957943"/>
              <a:gd name="connsiteX0" fmla="*/ 230818 w 11864018"/>
              <a:gd name="connsiteY0" fmla="*/ 239486 h 957943"/>
              <a:gd name="connsiteX1" fmla="*/ 11374164 w 11864018"/>
              <a:gd name="connsiteY1" fmla="*/ 239486 h 957943"/>
              <a:gd name="connsiteX2" fmla="*/ 11374164 w 11864018"/>
              <a:gd name="connsiteY2" fmla="*/ 0 h 957943"/>
              <a:gd name="connsiteX3" fmla="*/ 11864018 w 11864018"/>
              <a:gd name="connsiteY3" fmla="*/ 478972 h 957943"/>
              <a:gd name="connsiteX4" fmla="*/ 11374164 w 11864018"/>
              <a:gd name="connsiteY4" fmla="*/ 957943 h 957943"/>
              <a:gd name="connsiteX5" fmla="*/ 11374164 w 11864018"/>
              <a:gd name="connsiteY5" fmla="*/ 718457 h 957943"/>
              <a:gd name="connsiteX6" fmla="*/ 0 w 11864018"/>
              <a:gd name="connsiteY6" fmla="*/ 724807 h 957943"/>
              <a:gd name="connsiteX7" fmla="*/ 230818 w 11864018"/>
              <a:gd name="connsiteY7" fmla="*/ 239486 h 957943"/>
              <a:gd name="connsiteX0" fmla="*/ 289897 w 11923097"/>
              <a:gd name="connsiteY0" fmla="*/ 239486 h 957943"/>
              <a:gd name="connsiteX1" fmla="*/ 11433243 w 11923097"/>
              <a:gd name="connsiteY1" fmla="*/ 239486 h 957943"/>
              <a:gd name="connsiteX2" fmla="*/ 11433243 w 11923097"/>
              <a:gd name="connsiteY2" fmla="*/ 0 h 957943"/>
              <a:gd name="connsiteX3" fmla="*/ 11923097 w 11923097"/>
              <a:gd name="connsiteY3" fmla="*/ 478972 h 957943"/>
              <a:gd name="connsiteX4" fmla="*/ 11433243 w 11923097"/>
              <a:gd name="connsiteY4" fmla="*/ 957943 h 957943"/>
              <a:gd name="connsiteX5" fmla="*/ 11433243 w 11923097"/>
              <a:gd name="connsiteY5" fmla="*/ 718457 h 957943"/>
              <a:gd name="connsiteX6" fmla="*/ 0 w 11923097"/>
              <a:gd name="connsiteY6" fmla="*/ 724807 h 957943"/>
              <a:gd name="connsiteX7" fmla="*/ 289897 w 11923097"/>
              <a:gd name="connsiteY7" fmla="*/ 239486 h 957943"/>
              <a:gd name="connsiteX0" fmla="*/ 177278 w 11923097"/>
              <a:gd name="connsiteY0" fmla="*/ 169024 h 957943"/>
              <a:gd name="connsiteX1" fmla="*/ 11433243 w 11923097"/>
              <a:gd name="connsiteY1" fmla="*/ 239486 h 957943"/>
              <a:gd name="connsiteX2" fmla="*/ 11433243 w 11923097"/>
              <a:gd name="connsiteY2" fmla="*/ 0 h 957943"/>
              <a:gd name="connsiteX3" fmla="*/ 11923097 w 11923097"/>
              <a:gd name="connsiteY3" fmla="*/ 478972 h 957943"/>
              <a:gd name="connsiteX4" fmla="*/ 11433243 w 11923097"/>
              <a:gd name="connsiteY4" fmla="*/ 957943 h 957943"/>
              <a:gd name="connsiteX5" fmla="*/ 11433243 w 11923097"/>
              <a:gd name="connsiteY5" fmla="*/ 718457 h 957943"/>
              <a:gd name="connsiteX6" fmla="*/ 0 w 11923097"/>
              <a:gd name="connsiteY6" fmla="*/ 724807 h 957943"/>
              <a:gd name="connsiteX7" fmla="*/ 177278 w 11923097"/>
              <a:gd name="connsiteY7" fmla="*/ 169024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3097" h="957943">
                <a:moveTo>
                  <a:pt x="177278" y="169024"/>
                </a:moveTo>
                <a:lnTo>
                  <a:pt x="11433243" y="239486"/>
                </a:lnTo>
                <a:lnTo>
                  <a:pt x="11433243" y="0"/>
                </a:lnTo>
                <a:lnTo>
                  <a:pt x="11923097" y="478972"/>
                </a:lnTo>
                <a:lnTo>
                  <a:pt x="11433243" y="957943"/>
                </a:lnTo>
                <a:lnTo>
                  <a:pt x="11433243" y="718457"/>
                </a:lnTo>
                <a:lnTo>
                  <a:pt x="0" y="724807"/>
                </a:lnTo>
                <a:lnTo>
                  <a:pt x="177278" y="16902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dk1"/>
              </a:solidFill>
            </a:endParaRP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724" y="1825465"/>
            <a:ext cx="653444" cy="601986"/>
          </a:xfrm>
          <a:prstGeom prst="rect">
            <a:avLst/>
          </a:prstGeom>
        </p:spPr>
      </p:pic>
      <p:sp>
        <p:nvSpPr>
          <p:cNvPr id="88" name="CuadroTexto 87"/>
          <p:cNvSpPr txBox="1"/>
          <p:nvPr/>
        </p:nvSpPr>
        <p:spPr>
          <a:xfrm>
            <a:off x="10799113" y="2402649"/>
            <a:ext cx="612667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APPLE II</a:t>
            </a:r>
          </a:p>
          <a:p>
            <a:r>
              <a:rPr lang="es-ES" dirty="0" smtClean="0"/>
              <a:t>1977</a:t>
            </a:r>
            <a:endParaRPr lang="es-ES" dirty="0"/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98" y="472662"/>
            <a:ext cx="594164" cy="557772"/>
          </a:xfrm>
          <a:prstGeom prst="rect">
            <a:avLst/>
          </a:prstGeom>
        </p:spPr>
      </p:pic>
      <p:sp>
        <p:nvSpPr>
          <p:cNvPr id="90" name="CuadroTexto 89"/>
          <p:cNvSpPr txBox="1"/>
          <p:nvPr/>
        </p:nvSpPr>
        <p:spPr>
          <a:xfrm>
            <a:off x="85792" y="4520255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1492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" name="Imagen 9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" y="4904056"/>
            <a:ext cx="586232" cy="46800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511349" y="4568738"/>
            <a:ext cx="841897" cy="957888"/>
            <a:chOff x="5675052" y="4653644"/>
            <a:chExt cx="841897" cy="957888"/>
          </a:xfrm>
        </p:grpSpPr>
        <p:sp>
          <p:nvSpPr>
            <p:cNvPr id="92" name="CuadroTexto 91"/>
            <p:cNvSpPr txBox="1"/>
            <p:nvPr/>
          </p:nvSpPr>
          <p:spPr>
            <a:xfrm>
              <a:off x="5675052" y="4653644"/>
              <a:ext cx="84189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FUNDACIÓN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PAZ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1548</a:t>
              </a:r>
              <a:endParaRPr lang="es-E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476" y="5143532"/>
              <a:ext cx="387048" cy="468000"/>
            </a:xfrm>
            <a:prstGeom prst="rect">
              <a:avLst/>
            </a:prstGeom>
          </p:spPr>
        </p:pic>
      </p:grpSp>
      <p:sp>
        <p:nvSpPr>
          <p:cNvPr id="94" name="CuadroTexto 93"/>
          <p:cNvSpPr txBox="1"/>
          <p:nvPr/>
        </p:nvSpPr>
        <p:spPr>
          <a:xfrm>
            <a:off x="1203683" y="4552441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BOLIVIA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1825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5" name="Grupo 94"/>
          <p:cNvGrpSpPr/>
          <p:nvPr/>
        </p:nvGrpSpPr>
        <p:grpSpPr>
          <a:xfrm>
            <a:off x="1720383" y="4578830"/>
            <a:ext cx="1297150" cy="1106982"/>
            <a:chOff x="2300520" y="4653644"/>
            <a:chExt cx="1297150" cy="1106982"/>
          </a:xfrm>
        </p:grpSpPr>
        <p:sp>
          <p:nvSpPr>
            <p:cNvPr id="96" name="CuadroTexto 95"/>
            <p:cNvSpPr txBox="1"/>
            <p:nvPr/>
          </p:nvSpPr>
          <p:spPr>
            <a:xfrm>
              <a:off x="2300520" y="4653644"/>
              <a:ext cx="12971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1874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CABLE TELEGRÁFICO 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TRASATLÁNTICO</a:t>
              </a:r>
            </a:p>
          </p:txBody>
        </p:sp>
        <p:pic>
          <p:nvPicPr>
            <p:cNvPr id="97" name="Imagen 9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436" y="5292626"/>
              <a:ext cx="666192" cy="468000"/>
            </a:xfrm>
            <a:prstGeom prst="rect">
              <a:avLst/>
            </a:prstGeom>
          </p:spPr>
        </p:pic>
      </p:grpSp>
      <p:grpSp>
        <p:nvGrpSpPr>
          <p:cNvPr id="98" name="Grupo 97"/>
          <p:cNvGrpSpPr/>
          <p:nvPr/>
        </p:nvGrpSpPr>
        <p:grpSpPr>
          <a:xfrm>
            <a:off x="3259028" y="4673118"/>
            <a:ext cx="1197764" cy="841320"/>
            <a:chOff x="3287603" y="4673118"/>
            <a:chExt cx="1197764" cy="841320"/>
          </a:xfrm>
        </p:grpSpPr>
        <p:sp>
          <p:nvSpPr>
            <p:cNvPr id="99" name="CuadroTexto 98"/>
            <p:cNvSpPr txBox="1"/>
            <p:nvPr/>
          </p:nvSpPr>
          <p:spPr>
            <a:xfrm>
              <a:off x="3287603" y="4673118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1ra RADIO BOLIVIA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1929</a:t>
              </a:r>
            </a:p>
          </p:txBody>
        </p:sp>
        <p:pic>
          <p:nvPicPr>
            <p:cNvPr id="100" name="Imagen 9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029" y="5046438"/>
              <a:ext cx="661818" cy="468000"/>
            </a:xfrm>
            <a:prstGeom prst="rect">
              <a:avLst/>
            </a:prstGeom>
          </p:spPr>
        </p:pic>
      </p:grpSp>
      <p:grpSp>
        <p:nvGrpSpPr>
          <p:cNvPr id="101" name="Grupo 100"/>
          <p:cNvGrpSpPr/>
          <p:nvPr/>
        </p:nvGrpSpPr>
        <p:grpSpPr>
          <a:xfrm>
            <a:off x="7399423" y="4604181"/>
            <a:ext cx="1265090" cy="1147303"/>
            <a:chOff x="5683470" y="4673118"/>
            <a:chExt cx="1265090" cy="1147303"/>
          </a:xfrm>
        </p:grpSpPr>
        <p:sp>
          <p:nvSpPr>
            <p:cNvPr id="102" name="CuadroTexto 101"/>
            <p:cNvSpPr txBox="1"/>
            <p:nvPr/>
          </p:nvSpPr>
          <p:spPr>
            <a:xfrm>
              <a:off x="5683470" y="4673118"/>
              <a:ext cx="12650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TELEVISIÓN BOLIVIA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1969</a:t>
              </a:r>
            </a:p>
            <a:p>
              <a:pPr algn="ctr"/>
              <a:r>
                <a:rPr lang="es-E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BARRIENTOS</a:t>
              </a:r>
            </a:p>
          </p:txBody>
        </p:sp>
        <p:pic>
          <p:nvPicPr>
            <p:cNvPr id="103" name="Imagen 10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653" y="5246555"/>
              <a:ext cx="411418" cy="573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1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arriba 4"/>
          <p:cNvSpPr/>
          <p:nvPr/>
        </p:nvSpPr>
        <p:spPr>
          <a:xfrm>
            <a:off x="380526" y="1649185"/>
            <a:ext cx="272050" cy="1779814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rriba 6"/>
          <p:cNvSpPr/>
          <p:nvPr/>
        </p:nvSpPr>
        <p:spPr>
          <a:xfrm>
            <a:off x="855197" y="2315935"/>
            <a:ext cx="272050" cy="111306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rriba 7"/>
          <p:cNvSpPr/>
          <p:nvPr/>
        </p:nvSpPr>
        <p:spPr>
          <a:xfrm>
            <a:off x="1724360" y="2698878"/>
            <a:ext cx="272050" cy="723599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rriba 8"/>
          <p:cNvSpPr/>
          <p:nvPr/>
        </p:nvSpPr>
        <p:spPr>
          <a:xfrm>
            <a:off x="5767959" y="2177296"/>
            <a:ext cx="272050" cy="126573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rriba 9"/>
          <p:cNvSpPr/>
          <p:nvPr/>
        </p:nvSpPr>
        <p:spPr>
          <a:xfrm>
            <a:off x="4163769" y="1730027"/>
            <a:ext cx="272050" cy="171698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rriba 10"/>
          <p:cNvSpPr/>
          <p:nvPr/>
        </p:nvSpPr>
        <p:spPr>
          <a:xfrm>
            <a:off x="9634439" y="2591880"/>
            <a:ext cx="272050" cy="83059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rriba 11"/>
          <p:cNvSpPr/>
          <p:nvPr/>
        </p:nvSpPr>
        <p:spPr>
          <a:xfrm>
            <a:off x="6563637" y="1953809"/>
            <a:ext cx="272050" cy="148580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LÍNEA DEL TIEMPO Y LA EVOLUCIÓN TECNOLÓGICA</a:t>
            </a:r>
          </a:p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MUNDO VERSUS BOLIVIA (AT)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Flecha abajo 20"/>
          <p:cNvSpPr/>
          <p:nvPr/>
        </p:nvSpPr>
        <p:spPr>
          <a:xfrm>
            <a:off x="240099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 abajo 22"/>
          <p:cNvSpPr/>
          <p:nvPr/>
        </p:nvSpPr>
        <p:spPr>
          <a:xfrm>
            <a:off x="3669135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abajo 23"/>
          <p:cNvSpPr/>
          <p:nvPr/>
        </p:nvSpPr>
        <p:spPr>
          <a:xfrm>
            <a:off x="6568695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abajo 25"/>
          <p:cNvSpPr/>
          <p:nvPr/>
        </p:nvSpPr>
        <p:spPr>
          <a:xfrm>
            <a:off x="7503465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abajo 27"/>
          <p:cNvSpPr/>
          <p:nvPr/>
        </p:nvSpPr>
        <p:spPr>
          <a:xfrm>
            <a:off x="880971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abajo 28"/>
          <p:cNvSpPr/>
          <p:nvPr/>
        </p:nvSpPr>
        <p:spPr>
          <a:xfrm>
            <a:off x="1056495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 arriba 2"/>
          <p:cNvSpPr/>
          <p:nvPr/>
        </p:nvSpPr>
        <p:spPr>
          <a:xfrm>
            <a:off x="1321904" y="1699591"/>
            <a:ext cx="58591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169341" y="1397889"/>
            <a:ext cx="694421" cy="305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IBM 5120</a:t>
            </a:r>
          </a:p>
          <a:p>
            <a:r>
              <a:rPr lang="es-ES" dirty="0"/>
              <a:t>1980</a:t>
            </a:r>
          </a:p>
        </p:txBody>
      </p:sp>
      <p:sp>
        <p:nvSpPr>
          <p:cNvPr id="43" name="Flecha arriba 42"/>
          <p:cNvSpPr/>
          <p:nvPr/>
        </p:nvSpPr>
        <p:spPr>
          <a:xfrm>
            <a:off x="1244470" y="1787973"/>
            <a:ext cx="272050" cy="162106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/>
          <p:cNvSpPr txBox="1"/>
          <p:nvPr/>
        </p:nvSpPr>
        <p:spPr>
          <a:xfrm>
            <a:off x="913059" y="1002477"/>
            <a:ext cx="93487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TCP</a:t>
            </a:r>
            <a:r>
              <a:rPr lang="es-ES" dirty="0" smtClean="0"/>
              <a:t>/IP</a:t>
            </a:r>
          </a:p>
          <a:p>
            <a:r>
              <a:rPr lang="es-ES" dirty="0" smtClean="0"/>
              <a:t>ESTÁNDAR DE</a:t>
            </a:r>
            <a:endParaRPr lang="es-ES" dirty="0"/>
          </a:p>
          <a:p>
            <a:r>
              <a:rPr lang="es-ES" dirty="0"/>
              <a:t>INTERNET</a:t>
            </a:r>
          </a:p>
          <a:p>
            <a:r>
              <a:rPr lang="es-ES" dirty="0"/>
              <a:t>1982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1328028" y="2256429"/>
            <a:ext cx="106471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MOTOROLA</a:t>
            </a:r>
          </a:p>
          <a:p>
            <a:r>
              <a:rPr lang="es-ES" dirty="0" err="1"/>
              <a:t>DYNATAC</a:t>
            </a:r>
            <a:r>
              <a:rPr lang="es-ES" dirty="0"/>
              <a:t> </a:t>
            </a:r>
            <a:r>
              <a:rPr lang="es-ES" dirty="0" smtClean="0"/>
              <a:t>8000X</a:t>
            </a:r>
            <a:endParaRPr lang="es-ES" dirty="0"/>
          </a:p>
          <a:p>
            <a:r>
              <a:rPr lang="es-ES" dirty="0" smtClean="0"/>
              <a:t>1983</a:t>
            </a:r>
          </a:p>
          <a:p>
            <a:r>
              <a:rPr lang="es-ES" dirty="0" smtClean="0"/>
              <a:t>1G</a:t>
            </a:r>
            <a:endParaRPr lang="es-ES" dirty="0"/>
          </a:p>
        </p:txBody>
      </p:sp>
      <p:sp>
        <p:nvSpPr>
          <p:cNvPr id="48" name="CuadroTexto 47"/>
          <p:cNvSpPr txBox="1"/>
          <p:nvPr/>
        </p:nvSpPr>
        <p:spPr>
          <a:xfrm>
            <a:off x="1848202" y="1318208"/>
            <a:ext cx="1103186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CONFIGURACION</a:t>
            </a:r>
            <a:endParaRPr lang="es-ES" dirty="0"/>
          </a:p>
          <a:p>
            <a:r>
              <a:rPr lang="es-ES" dirty="0"/>
              <a:t>NOMBRES DE</a:t>
            </a:r>
          </a:p>
          <a:p>
            <a:r>
              <a:rPr lang="es-ES" dirty="0"/>
              <a:t>DOMINIO</a:t>
            </a:r>
          </a:p>
          <a:p>
            <a:r>
              <a:rPr lang="es-ES" dirty="0"/>
              <a:t>1984</a:t>
            </a:r>
          </a:p>
        </p:txBody>
      </p:sp>
      <p:sp>
        <p:nvSpPr>
          <p:cNvPr id="50" name="Flecha arriba 49"/>
          <p:cNvSpPr/>
          <p:nvPr/>
        </p:nvSpPr>
        <p:spPr>
          <a:xfrm>
            <a:off x="2253496" y="1777990"/>
            <a:ext cx="272050" cy="162106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3729766" y="1176089"/>
            <a:ext cx="1140056" cy="613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1er ENLACE FIBRA</a:t>
            </a:r>
          </a:p>
          <a:p>
            <a:r>
              <a:rPr lang="es-ES" dirty="0"/>
              <a:t>ÓPTICA </a:t>
            </a:r>
          </a:p>
          <a:p>
            <a:r>
              <a:rPr lang="es-ES" dirty="0"/>
              <a:t>TRANSOCEÁNICO</a:t>
            </a:r>
          </a:p>
          <a:p>
            <a:r>
              <a:rPr lang="es-ES" dirty="0"/>
              <a:t>TAT-8</a:t>
            </a:r>
          </a:p>
          <a:p>
            <a:r>
              <a:rPr lang="es-ES" dirty="0"/>
              <a:t>1988</a:t>
            </a:r>
          </a:p>
        </p:txBody>
      </p:sp>
      <p:sp>
        <p:nvSpPr>
          <p:cNvPr id="56" name="CuadroTexto 55"/>
          <p:cNvSpPr txBox="1"/>
          <p:nvPr/>
        </p:nvSpPr>
        <p:spPr>
          <a:xfrm>
            <a:off x="5495059" y="1689728"/>
            <a:ext cx="81785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1er </a:t>
            </a:r>
            <a:r>
              <a:rPr lang="es-ES" dirty="0" smtClean="0"/>
              <a:t>ACCESO</a:t>
            </a:r>
            <a:endParaRPr lang="es-ES" dirty="0"/>
          </a:p>
          <a:p>
            <a:r>
              <a:rPr lang="es-ES" dirty="0"/>
              <a:t>COMERCIAL</a:t>
            </a:r>
          </a:p>
          <a:p>
            <a:r>
              <a:rPr lang="es-ES" dirty="0" err="1" smtClean="0"/>
              <a:t>DIALUP</a:t>
            </a:r>
            <a:endParaRPr lang="es-ES" dirty="0" smtClean="0"/>
          </a:p>
          <a:p>
            <a:r>
              <a:rPr lang="es-ES" dirty="0" smtClean="0"/>
              <a:t>1990</a:t>
            </a:r>
            <a:endParaRPr lang="es-ES" dirty="0"/>
          </a:p>
        </p:txBody>
      </p:sp>
      <p:sp>
        <p:nvSpPr>
          <p:cNvPr id="60" name="CuadroTexto 59"/>
          <p:cNvSpPr txBox="1"/>
          <p:nvPr/>
        </p:nvSpPr>
        <p:spPr>
          <a:xfrm>
            <a:off x="6317186" y="1614446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</a:t>
            </a:r>
          </a:p>
          <a:p>
            <a:r>
              <a:rPr lang="es-ES" dirty="0" smtClean="0"/>
              <a:t>3.11</a:t>
            </a:r>
            <a:endParaRPr lang="es-ES" dirty="0"/>
          </a:p>
          <a:p>
            <a:r>
              <a:rPr lang="es-ES" dirty="0" smtClean="0"/>
              <a:t>1992</a:t>
            </a:r>
            <a:endParaRPr lang="es-ES" dirty="0"/>
          </a:p>
        </p:txBody>
      </p:sp>
      <p:sp>
        <p:nvSpPr>
          <p:cNvPr id="65" name="Flecha arriba 64"/>
          <p:cNvSpPr/>
          <p:nvPr/>
        </p:nvSpPr>
        <p:spPr>
          <a:xfrm>
            <a:off x="8815446" y="1803692"/>
            <a:ext cx="272050" cy="163592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CuadroTexto 69"/>
          <p:cNvSpPr txBox="1"/>
          <p:nvPr/>
        </p:nvSpPr>
        <p:spPr>
          <a:xfrm>
            <a:off x="8500066" y="1315035"/>
            <a:ext cx="9028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STARTAC</a:t>
            </a:r>
            <a:endParaRPr lang="es-ES" dirty="0" smtClean="0"/>
          </a:p>
          <a:p>
            <a:r>
              <a:rPr lang="es-ES" dirty="0" smtClean="0"/>
              <a:t>EL DVD SALE</a:t>
            </a:r>
          </a:p>
          <a:p>
            <a:r>
              <a:rPr lang="es-ES" dirty="0" smtClean="0"/>
              <a:t>AL MERCADO</a:t>
            </a:r>
          </a:p>
          <a:p>
            <a:r>
              <a:rPr lang="es-ES" dirty="0" smtClean="0"/>
              <a:t>1996</a:t>
            </a:r>
            <a:endParaRPr lang="es-ES" dirty="0"/>
          </a:p>
        </p:txBody>
      </p:sp>
      <p:sp>
        <p:nvSpPr>
          <p:cNvPr id="72" name="CuadroTexto 71"/>
          <p:cNvSpPr txBox="1"/>
          <p:nvPr/>
        </p:nvSpPr>
        <p:spPr>
          <a:xfrm>
            <a:off x="9210764" y="1926388"/>
            <a:ext cx="1138453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MAC OS 8</a:t>
            </a:r>
          </a:p>
          <a:p>
            <a:r>
              <a:rPr lang="es-ES" dirty="0" err="1" smtClean="0"/>
              <a:t>PENTIUN</a:t>
            </a:r>
            <a:r>
              <a:rPr lang="es-ES" dirty="0" smtClean="0"/>
              <a:t> II</a:t>
            </a:r>
          </a:p>
          <a:p>
            <a:r>
              <a:rPr lang="es-ES" dirty="0" smtClean="0"/>
              <a:t>DVD R-</a:t>
            </a:r>
            <a:r>
              <a:rPr lang="es-ES" dirty="0" err="1" smtClean="0"/>
              <a:t>RW</a:t>
            </a:r>
            <a:endParaRPr lang="es-ES" dirty="0" smtClean="0"/>
          </a:p>
          <a:p>
            <a:r>
              <a:rPr lang="es-ES" dirty="0" err="1" smtClean="0"/>
              <a:t>SIEMES</a:t>
            </a:r>
            <a:r>
              <a:rPr lang="es-ES" dirty="0" smtClean="0"/>
              <a:t> S10</a:t>
            </a:r>
          </a:p>
          <a:p>
            <a:r>
              <a:rPr lang="es-ES" dirty="0" smtClean="0"/>
              <a:t>PANTALLA COLOR</a:t>
            </a:r>
          </a:p>
          <a:p>
            <a:r>
              <a:rPr lang="es-ES" dirty="0" smtClean="0"/>
              <a:t>1997</a:t>
            </a:r>
          </a:p>
          <a:p>
            <a:endParaRPr lang="es-ES" dirty="0"/>
          </a:p>
        </p:txBody>
      </p:sp>
      <p:sp>
        <p:nvSpPr>
          <p:cNvPr id="78" name="Flecha arriba 77"/>
          <p:cNvSpPr/>
          <p:nvPr/>
        </p:nvSpPr>
        <p:spPr>
          <a:xfrm>
            <a:off x="2721893" y="2694201"/>
            <a:ext cx="272050" cy="76020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CuadroTexto 83"/>
          <p:cNvSpPr txBox="1"/>
          <p:nvPr/>
        </p:nvSpPr>
        <p:spPr>
          <a:xfrm>
            <a:off x="5962161" y="2471263"/>
            <a:ext cx="71205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MAC OS 7</a:t>
            </a:r>
          </a:p>
          <a:p>
            <a:r>
              <a:rPr lang="es-ES" dirty="0" smtClean="0"/>
              <a:t>1991</a:t>
            </a:r>
          </a:p>
        </p:txBody>
      </p:sp>
      <p:sp>
        <p:nvSpPr>
          <p:cNvPr id="85" name="Flecha arriba 84"/>
          <p:cNvSpPr/>
          <p:nvPr/>
        </p:nvSpPr>
        <p:spPr>
          <a:xfrm>
            <a:off x="6182163" y="2707480"/>
            <a:ext cx="272050" cy="72152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Flecha arriba 85"/>
          <p:cNvSpPr/>
          <p:nvPr/>
        </p:nvSpPr>
        <p:spPr>
          <a:xfrm>
            <a:off x="11454330" y="1606765"/>
            <a:ext cx="272050" cy="180227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CuadroTexto 86"/>
          <p:cNvSpPr txBox="1"/>
          <p:nvPr/>
        </p:nvSpPr>
        <p:spPr>
          <a:xfrm>
            <a:off x="10964852" y="1240759"/>
            <a:ext cx="124104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PENTIUM III</a:t>
            </a:r>
          </a:p>
          <a:p>
            <a:r>
              <a:rPr lang="es-ES" dirty="0" smtClean="0"/>
              <a:t>SE FUNDA </a:t>
            </a:r>
            <a:r>
              <a:rPr lang="es-ES" dirty="0" err="1" smtClean="0"/>
              <a:t>NAPSTER</a:t>
            </a:r>
            <a:endParaRPr lang="es-ES" dirty="0" smtClean="0"/>
          </a:p>
          <a:p>
            <a:r>
              <a:rPr lang="es-ES" dirty="0" smtClean="0"/>
              <a:t>NOKIA 7110 (WB)</a:t>
            </a:r>
          </a:p>
          <a:p>
            <a:r>
              <a:rPr lang="es-ES" dirty="0" smtClean="0"/>
              <a:t>1999</a:t>
            </a:r>
            <a:endParaRPr lang="es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" y="807631"/>
            <a:ext cx="931169" cy="63959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4" y="1453196"/>
            <a:ext cx="640842" cy="310988"/>
          </a:xfrm>
          <a:prstGeom prst="rect">
            <a:avLst/>
          </a:prstGeom>
        </p:spPr>
      </p:pic>
      <p:sp>
        <p:nvSpPr>
          <p:cNvPr id="59" name="CuadroTexto 58"/>
          <p:cNvSpPr txBox="1"/>
          <p:nvPr/>
        </p:nvSpPr>
        <p:spPr>
          <a:xfrm>
            <a:off x="668056" y="2074617"/>
            <a:ext cx="646332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APPLE III</a:t>
            </a:r>
            <a:endParaRPr lang="es-ES" dirty="0"/>
          </a:p>
          <a:p>
            <a:r>
              <a:rPr lang="es-ES" dirty="0" smtClean="0"/>
              <a:t>1981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0" y="1560748"/>
            <a:ext cx="591305" cy="5913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5791">
            <a:off x="1503799" y="1502243"/>
            <a:ext cx="713173" cy="6594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84" y="899984"/>
            <a:ext cx="539353" cy="433757"/>
          </a:xfrm>
          <a:prstGeom prst="rect">
            <a:avLst/>
          </a:prstGeom>
        </p:spPr>
      </p:pic>
      <p:sp>
        <p:nvSpPr>
          <p:cNvPr id="64" name="CuadroTexto 63"/>
          <p:cNvSpPr txBox="1"/>
          <p:nvPr/>
        </p:nvSpPr>
        <p:spPr>
          <a:xfrm>
            <a:off x="2378460" y="2355967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 1.0</a:t>
            </a:r>
            <a:endParaRPr lang="es-ES" dirty="0"/>
          </a:p>
          <a:p>
            <a:r>
              <a:rPr lang="es-ES" dirty="0" smtClean="0"/>
              <a:t>1985</a:t>
            </a:r>
          </a:p>
          <a:p>
            <a:r>
              <a:rPr lang="es-ES" dirty="0" smtClean="0"/>
              <a:t>CD-ROM</a:t>
            </a:r>
            <a:endParaRPr lang="es-ES" dirty="0"/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66" y="1944818"/>
            <a:ext cx="472905" cy="44394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78" y="1586421"/>
            <a:ext cx="398081" cy="398081"/>
          </a:xfrm>
          <a:prstGeom prst="rect">
            <a:avLst/>
          </a:prstGeom>
        </p:spPr>
      </p:pic>
      <p:sp>
        <p:nvSpPr>
          <p:cNvPr id="67" name="CuadroTexto 66"/>
          <p:cNvSpPr txBox="1"/>
          <p:nvPr/>
        </p:nvSpPr>
        <p:spPr>
          <a:xfrm>
            <a:off x="3070588" y="1442033"/>
            <a:ext cx="567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IMB</a:t>
            </a:r>
            <a:r>
              <a:rPr lang="es-ES" dirty="0"/>
              <a:t> </a:t>
            </a:r>
            <a:r>
              <a:rPr lang="es-ES" dirty="0" smtClean="0"/>
              <a:t>PC</a:t>
            </a:r>
          </a:p>
          <a:p>
            <a:r>
              <a:rPr lang="es-ES" dirty="0" err="1" smtClean="0"/>
              <a:t>XT</a:t>
            </a:r>
            <a:r>
              <a:rPr lang="es-ES" dirty="0" smtClean="0"/>
              <a:t> 286</a:t>
            </a:r>
          </a:p>
          <a:p>
            <a:r>
              <a:rPr lang="es-ES" dirty="0" smtClean="0"/>
              <a:t>1986</a:t>
            </a:r>
            <a:endParaRPr lang="es-ES" dirty="0"/>
          </a:p>
        </p:txBody>
      </p:sp>
      <p:sp>
        <p:nvSpPr>
          <p:cNvPr id="68" name="Flecha arriba 67"/>
          <p:cNvSpPr/>
          <p:nvPr/>
        </p:nvSpPr>
        <p:spPr>
          <a:xfrm>
            <a:off x="3218454" y="1777990"/>
            <a:ext cx="272050" cy="162106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42" y="832548"/>
            <a:ext cx="721075" cy="606543"/>
          </a:xfrm>
          <a:prstGeom prst="rect">
            <a:avLst/>
          </a:prstGeom>
        </p:spPr>
      </p:pic>
      <p:sp>
        <p:nvSpPr>
          <p:cNvPr id="73" name="Flecha arriba 72"/>
          <p:cNvSpPr/>
          <p:nvPr/>
        </p:nvSpPr>
        <p:spPr>
          <a:xfrm>
            <a:off x="3684345" y="2694201"/>
            <a:ext cx="272050" cy="76020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CuadroTexto 73"/>
          <p:cNvSpPr txBox="1"/>
          <p:nvPr/>
        </p:nvSpPr>
        <p:spPr>
          <a:xfrm>
            <a:off x="3340912" y="2355967"/>
            <a:ext cx="958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 2.0</a:t>
            </a:r>
            <a:endParaRPr lang="es-ES" dirty="0"/>
          </a:p>
          <a:p>
            <a:r>
              <a:rPr lang="es-ES" dirty="0" smtClean="0"/>
              <a:t>1987</a:t>
            </a:r>
          </a:p>
          <a:p>
            <a:r>
              <a:rPr lang="es-ES" dirty="0" smtClean="0"/>
              <a:t>CD-ROM</a:t>
            </a:r>
            <a:endParaRPr lang="es-ES" dirty="0"/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18" y="1944818"/>
            <a:ext cx="472905" cy="44394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59" y="741771"/>
            <a:ext cx="749270" cy="50013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39" y="1553597"/>
            <a:ext cx="974978" cy="649485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48" y="1160017"/>
            <a:ext cx="740210" cy="549264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77" y="1277291"/>
            <a:ext cx="524473" cy="374623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728" y="1948526"/>
            <a:ext cx="458921" cy="504813"/>
          </a:xfrm>
          <a:prstGeom prst="rect">
            <a:avLst/>
          </a:prstGeom>
        </p:spPr>
      </p:pic>
      <p:sp>
        <p:nvSpPr>
          <p:cNvPr id="81" name="CuadroTexto 80"/>
          <p:cNvSpPr txBox="1"/>
          <p:nvPr/>
        </p:nvSpPr>
        <p:spPr>
          <a:xfrm>
            <a:off x="4648782" y="2096613"/>
            <a:ext cx="91403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DESKTOP FAX</a:t>
            </a:r>
          </a:p>
          <a:p>
            <a:r>
              <a:rPr lang="es-ES" dirty="0" smtClean="0"/>
              <a:t>MACHINE</a:t>
            </a:r>
          </a:p>
          <a:p>
            <a:r>
              <a:rPr lang="es-ES" dirty="0" smtClean="0"/>
              <a:t>APPLE MAC</a:t>
            </a:r>
          </a:p>
          <a:p>
            <a:r>
              <a:rPr lang="es-ES" dirty="0" smtClean="0"/>
              <a:t>PORTABLE</a:t>
            </a:r>
          </a:p>
          <a:p>
            <a:r>
              <a:rPr lang="es-ES" dirty="0" smtClean="0"/>
              <a:t>1989</a:t>
            </a:r>
          </a:p>
        </p:txBody>
      </p:sp>
      <p:sp>
        <p:nvSpPr>
          <p:cNvPr id="82" name="Flecha arriba 81"/>
          <p:cNvSpPr/>
          <p:nvPr/>
        </p:nvSpPr>
        <p:spPr>
          <a:xfrm>
            <a:off x="4969771" y="2707480"/>
            <a:ext cx="272050" cy="72152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0" y="1194712"/>
            <a:ext cx="567705" cy="426815"/>
          </a:xfrm>
          <a:prstGeom prst="rect">
            <a:avLst/>
          </a:prstGeom>
        </p:spPr>
      </p:pic>
      <p:sp>
        <p:nvSpPr>
          <p:cNvPr id="93" name="CuadroTexto 92"/>
          <p:cNvSpPr txBox="1"/>
          <p:nvPr/>
        </p:nvSpPr>
        <p:spPr>
          <a:xfrm>
            <a:off x="6820467" y="2233984"/>
            <a:ext cx="115768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IBM </a:t>
            </a:r>
            <a:r>
              <a:rPr lang="es-ES" dirty="0" err="1" smtClean="0"/>
              <a:t>SIMON</a:t>
            </a:r>
            <a:endParaRPr lang="es-ES" dirty="0" smtClean="0"/>
          </a:p>
          <a:p>
            <a:r>
              <a:rPr lang="es-ES" dirty="0" smtClean="0"/>
              <a:t>1er SMARTPHONE</a:t>
            </a:r>
          </a:p>
          <a:p>
            <a:r>
              <a:rPr lang="es-ES" dirty="0" smtClean="0"/>
              <a:t>APPLE NEWTON</a:t>
            </a:r>
          </a:p>
          <a:p>
            <a:r>
              <a:rPr lang="es-ES" dirty="0" err="1" smtClean="0"/>
              <a:t>MESSAGE</a:t>
            </a:r>
            <a:r>
              <a:rPr lang="es-ES" dirty="0" smtClean="0"/>
              <a:t> </a:t>
            </a:r>
            <a:r>
              <a:rPr lang="es-ES" dirty="0" err="1" smtClean="0"/>
              <a:t>PAD</a:t>
            </a:r>
            <a:endParaRPr lang="es-ES" dirty="0" smtClean="0"/>
          </a:p>
          <a:p>
            <a:r>
              <a:rPr lang="es-ES" dirty="0" smtClean="0"/>
              <a:t>1993</a:t>
            </a:r>
          </a:p>
        </p:txBody>
      </p:sp>
      <p:sp>
        <p:nvSpPr>
          <p:cNvPr id="94" name="Flecha arriba 93"/>
          <p:cNvSpPr/>
          <p:nvPr/>
        </p:nvSpPr>
        <p:spPr>
          <a:xfrm>
            <a:off x="7256749" y="2783647"/>
            <a:ext cx="285125" cy="60658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90" y="1714938"/>
            <a:ext cx="360764" cy="535374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38" y="1441192"/>
            <a:ext cx="424992" cy="789822"/>
          </a:xfrm>
          <a:prstGeom prst="rect">
            <a:avLst/>
          </a:prstGeom>
        </p:spPr>
      </p:pic>
      <p:sp>
        <p:nvSpPr>
          <p:cNvPr id="89" name="Paralelogramo 88"/>
          <p:cNvSpPr/>
          <p:nvPr/>
        </p:nvSpPr>
        <p:spPr>
          <a:xfrm>
            <a:off x="-11862" y="3389732"/>
            <a:ext cx="5256000" cy="78536"/>
          </a:xfrm>
          <a:prstGeom prst="parallelogram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30" y="918519"/>
            <a:ext cx="411762" cy="478836"/>
          </a:xfrm>
          <a:prstGeom prst="rect">
            <a:avLst/>
          </a:prstGeom>
        </p:spPr>
      </p:pic>
      <p:sp>
        <p:nvSpPr>
          <p:cNvPr id="95" name="Flecha arriba 94"/>
          <p:cNvSpPr/>
          <p:nvPr/>
        </p:nvSpPr>
        <p:spPr>
          <a:xfrm>
            <a:off x="8130583" y="2535997"/>
            <a:ext cx="285125" cy="86305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CuadroTexto 95"/>
          <p:cNvSpPr txBox="1"/>
          <p:nvPr/>
        </p:nvSpPr>
        <p:spPr>
          <a:xfrm>
            <a:off x="7810519" y="2291134"/>
            <a:ext cx="92525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 95</a:t>
            </a:r>
          </a:p>
          <a:p>
            <a:r>
              <a:rPr lang="es-ES" dirty="0" smtClean="0"/>
              <a:t>CON </a:t>
            </a:r>
            <a:r>
              <a:rPr lang="es-ES" dirty="0" err="1" smtClean="0"/>
              <a:t>IE</a:t>
            </a:r>
            <a:endParaRPr lang="es-ES" dirty="0" smtClean="0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70" y="1674968"/>
            <a:ext cx="805751" cy="604314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41" y="778931"/>
            <a:ext cx="482363" cy="593575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71" y="930886"/>
            <a:ext cx="398081" cy="398081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419" y="1640535"/>
            <a:ext cx="247072" cy="247072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91" y="1540790"/>
            <a:ext cx="421670" cy="421670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74" y="1202428"/>
            <a:ext cx="386033" cy="386033"/>
          </a:xfrm>
          <a:prstGeom prst="rect">
            <a:avLst/>
          </a:prstGeom>
        </p:spPr>
      </p:pic>
      <p:pic>
        <p:nvPicPr>
          <p:cNvPr id="113" name="Imagen 1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3116">
            <a:off x="9656425" y="1156103"/>
            <a:ext cx="549872" cy="347542"/>
          </a:xfrm>
          <a:prstGeom prst="rect">
            <a:avLst/>
          </a:prstGeom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59" y="1517126"/>
            <a:ext cx="350677" cy="622698"/>
          </a:xfrm>
          <a:prstGeom prst="rect">
            <a:avLst/>
          </a:prstGeom>
        </p:spPr>
      </p:pic>
      <p:sp>
        <p:nvSpPr>
          <p:cNvPr id="115" name="Flecha arriba 114"/>
          <p:cNvSpPr/>
          <p:nvPr/>
        </p:nvSpPr>
        <p:spPr>
          <a:xfrm>
            <a:off x="10548700" y="2591880"/>
            <a:ext cx="272050" cy="83059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CuadroTexto 115"/>
          <p:cNvSpPr txBox="1"/>
          <p:nvPr/>
        </p:nvSpPr>
        <p:spPr>
          <a:xfrm>
            <a:off x="10245157" y="2202613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RIO </a:t>
            </a:r>
            <a:r>
              <a:rPr lang="es-ES" dirty="0" err="1"/>
              <a:t>PMP</a:t>
            </a:r>
            <a:r>
              <a:rPr lang="es-ES" dirty="0"/>
              <a:t> </a:t>
            </a:r>
            <a:r>
              <a:rPr lang="es-ES" dirty="0" smtClean="0"/>
              <a:t>300</a:t>
            </a:r>
            <a:endParaRPr lang="es-ES" dirty="0"/>
          </a:p>
          <a:p>
            <a:r>
              <a:rPr lang="es-ES" dirty="0"/>
              <a:t>MP3</a:t>
            </a:r>
          </a:p>
          <a:p>
            <a:r>
              <a:rPr lang="es-ES" dirty="0" smtClean="0"/>
              <a:t>1998</a:t>
            </a:r>
            <a:endParaRPr lang="es-ES" dirty="0"/>
          </a:p>
        </p:txBody>
      </p:sp>
      <p:sp>
        <p:nvSpPr>
          <p:cNvPr id="92" name="Flecha derecha 1"/>
          <p:cNvSpPr/>
          <p:nvPr/>
        </p:nvSpPr>
        <p:spPr>
          <a:xfrm>
            <a:off x="5317188" y="3360766"/>
            <a:ext cx="7164000" cy="136469"/>
          </a:xfrm>
          <a:custGeom>
            <a:avLst/>
            <a:gdLst>
              <a:gd name="connsiteX0" fmla="*/ 0 w 11587480"/>
              <a:gd name="connsiteY0" fmla="*/ 239486 h 957943"/>
              <a:gd name="connsiteX1" fmla="*/ 11097626 w 11587480"/>
              <a:gd name="connsiteY1" fmla="*/ 239486 h 957943"/>
              <a:gd name="connsiteX2" fmla="*/ 11097626 w 11587480"/>
              <a:gd name="connsiteY2" fmla="*/ 0 h 957943"/>
              <a:gd name="connsiteX3" fmla="*/ 11587480 w 11587480"/>
              <a:gd name="connsiteY3" fmla="*/ 478972 h 957943"/>
              <a:gd name="connsiteX4" fmla="*/ 11097626 w 11587480"/>
              <a:gd name="connsiteY4" fmla="*/ 957943 h 957943"/>
              <a:gd name="connsiteX5" fmla="*/ 11097626 w 11587480"/>
              <a:gd name="connsiteY5" fmla="*/ 718457 h 957943"/>
              <a:gd name="connsiteX6" fmla="*/ 0 w 11587480"/>
              <a:gd name="connsiteY6" fmla="*/ 718457 h 957943"/>
              <a:gd name="connsiteX7" fmla="*/ 0 w 11587480"/>
              <a:gd name="connsiteY7" fmla="*/ 239486 h 957943"/>
              <a:gd name="connsiteX0" fmla="*/ 175260 w 11762740"/>
              <a:gd name="connsiteY0" fmla="*/ 239486 h 957943"/>
              <a:gd name="connsiteX1" fmla="*/ 11272886 w 11762740"/>
              <a:gd name="connsiteY1" fmla="*/ 239486 h 957943"/>
              <a:gd name="connsiteX2" fmla="*/ 11272886 w 11762740"/>
              <a:gd name="connsiteY2" fmla="*/ 0 h 957943"/>
              <a:gd name="connsiteX3" fmla="*/ 11762740 w 11762740"/>
              <a:gd name="connsiteY3" fmla="*/ 478972 h 957943"/>
              <a:gd name="connsiteX4" fmla="*/ 11272886 w 11762740"/>
              <a:gd name="connsiteY4" fmla="*/ 957943 h 957943"/>
              <a:gd name="connsiteX5" fmla="*/ 11272886 w 11762740"/>
              <a:gd name="connsiteY5" fmla="*/ 718457 h 957943"/>
              <a:gd name="connsiteX6" fmla="*/ 0 w 11762740"/>
              <a:gd name="connsiteY6" fmla="*/ 718457 h 957943"/>
              <a:gd name="connsiteX7" fmla="*/ 175260 w 11762740"/>
              <a:gd name="connsiteY7" fmla="*/ 239486 h 957943"/>
              <a:gd name="connsiteX0" fmla="*/ 129540 w 11762740"/>
              <a:gd name="connsiteY0" fmla="*/ 239486 h 957943"/>
              <a:gd name="connsiteX1" fmla="*/ 11272886 w 11762740"/>
              <a:gd name="connsiteY1" fmla="*/ 239486 h 957943"/>
              <a:gd name="connsiteX2" fmla="*/ 11272886 w 11762740"/>
              <a:gd name="connsiteY2" fmla="*/ 0 h 957943"/>
              <a:gd name="connsiteX3" fmla="*/ 11762740 w 11762740"/>
              <a:gd name="connsiteY3" fmla="*/ 478972 h 957943"/>
              <a:gd name="connsiteX4" fmla="*/ 11272886 w 11762740"/>
              <a:gd name="connsiteY4" fmla="*/ 957943 h 957943"/>
              <a:gd name="connsiteX5" fmla="*/ 11272886 w 11762740"/>
              <a:gd name="connsiteY5" fmla="*/ 718457 h 957943"/>
              <a:gd name="connsiteX6" fmla="*/ 0 w 11762740"/>
              <a:gd name="connsiteY6" fmla="*/ 718457 h 957943"/>
              <a:gd name="connsiteX7" fmla="*/ 129540 w 11762740"/>
              <a:gd name="connsiteY7" fmla="*/ 239486 h 957943"/>
              <a:gd name="connsiteX0" fmla="*/ 230818 w 11864018"/>
              <a:gd name="connsiteY0" fmla="*/ 239486 h 957943"/>
              <a:gd name="connsiteX1" fmla="*/ 11374164 w 11864018"/>
              <a:gd name="connsiteY1" fmla="*/ 239486 h 957943"/>
              <a:gd name="connsiteX2" fmla="*/ 11374164 w 11864018"/>
              <a:gd name="connsiteY2" fmla="*/ 0 h 957943"/>
              <a:gd name="connsiteX3" fmla="*/ 11864018 w 11864018"/>
              <a:gd name="connsiteY3" fmla="*/ 478972 h 957943"/>
              <a:gd name="connsiteX4" fmla="*/ 11374164 w 11864018"/>
              <a:gd name="connsiteY4" fmla="*/ 957943 h 957943"/>
              <a:gd name="connsiteX5" fmla="*/ 11374164 w 11864018"/>
              <a:gd name="connsiteY5" fmla="*/ 718457 h 957943"/>
              <a:gd name="connsiteX6" fmla="*/ 0 w 11864018"/>
              <a:gd name="connsiteY6" fmla="*/ 724807 h 957943"/>
              <a:gd name="connsiteX7" fmla="*/ 230818 w 11864018"/>
              <a:gd name="connsiteY7" fmla="*/ 239486 h 957943"/>
              <a:gd name="connsiteX0" fmla="*/ 289897 w 11923097"/>
              <a:gd name="connsiteY0" fmla="*/ 239486 h 957943"/>
              <a:gd name="connsiteX1" fmla="*/ 11433243 w 11923097"/>
              <a:gd name="connsiteY1" fmla="*/ 239486 h 957943"/>
              <a:gd name="connsiteX2" fmla="*/ 11433243 w 11923097"/>
              <a:gd name="connsiteY2" fmla="*/ 0 h 957943"/>
              <a:gd name="connsiteX3" fmla="*/ 11923097 w 11923097"/>
              <a:gd name="connsiteY3" fmla="*/ 478972 h 957943"/>
              <a:gd name="connsiteX4" fmla="*/ 11433243 w 11923097"/>
              <a:gd name="connsiteY4" fmla="*/ 957943 h 957943"/>
              <a:gd name="connsiteX5" fmla="*/ 11433243 w 11923097"/>
              <a:gd name="connsiteY5" fmla="*/ 718457 h 957943"/>
              <a:gd name="connsiteX6" fmla="*/ 0 w 11923097"/>
              <a:gd name="connsiteY6" fmla="*/ 724807 h 957943"/>
              <a:gd name="connsiteX7" fmla="*/ 289897 w 11923097"/>
              <a:gd name="connsiteY7" fmla="*/ 239486 h 957943"/>
              <a:gd name="connsiteX0" fmla="*/ 177278 w 11923097"/>
              <a:gd name="connsiteY0" fmla="*/ 169024 h 957943"/>
              <a:gd name="connsiteX1" fmla="*/ 11433243 w 11923097"/>
              <a:gd name="connsiteY1" fmla="*/ 239486 h 957943"/>
              <a:gd name="connsiteX2" fmla="*/ 11433243 w 11923097"/>
              <a:gd name="connsiteY2" fmla="*/ 0 h 957943"/>
              <a:gd name="connsiteX3" fmla="*/ 11923097 w 11923097"/>
              <a:gd name="connsiteY3" fmla="*/ 478972 h 957943"/>
              <a:gd name="connsiteX4" fmla="*/ 11433243 w 11923097"/>
              <a:gd name="connsiteY4" fmla="*/ 957943 h 957943"/>
              <a:gd name="connsiteX5" fmla="*/ 11433243 w 11923097"/>
              <a:gd name="connsiteY5" fmla="*/ 718457 h 957943"/>
              <a:gd name="connsiteX6" fmla="*/ 0 w 11923097"/>
              <a:gd name="connsiteY6" fmla="*/ 724807 h 957943"/>
              <a:gd name="connsiteX7" fmla="*/ 177278 w 11923097"/>
              <a:gd name="connsiteY7" fmla="*/ 169024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3097" h="957943">
                <a:moveTo>
                  <a:pt x="177278" y="169024"/>
                </a:moveTo>
                <a:lnTo>
                  <a:pt x="11433243" y="239486"/>
                </a:lnTo>
                <a:lnTo>
                  <a:pt x="11433243" y="0"/>
                </a:lnTo>
                <a:lnTo>
                  <a:pt x="11923097" y="478972"/>
                </a:lnTo>
                <a:lnTo>
                  <a:pt x="11433243" y="957943"/>
                </a:lnTo>
                <a:lnTo>
                  <a:pt x="11433243" y="718457"/>
                </a:lnTo>
                <a:lnTo>
                  <a:pt x="0" y="724807"/>
                </a:lnTo>
                <a:lnTo>
                  <a:pt x="177278" y="16902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dk1"/>
              </a:solidFill>
            </a:endParaRPr>
          </a:p>
        </p:txBody>
      </p:sp>
      <p:pic>
        <p:nvPicPr>
          <p:cNvPr id="117" name="Imagen 1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557" y="689089"/>
            <a:ext cx="405919" cy="553209"/>
          </a:xfrm>
          <a:prstGeom prst="rect">
            <a:avLst/>
          </a:prstGeom>
        </p:spPr>
      </p:pic>
      <p:pic>
        <p:nvPicPr>
          <p:cNvPr id="119" name="Imagen 1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000" y="762263"/>
            <a:ext cx="412856" cy="406860"/>
          </a:xfrm>
          <a:prstGeom prst="rect">
            <a:avLst/>
          </a:prstGeom>
        </p:spPr>
      </p:pic>
      <p:pic>
        <p:nvPicPr>
          <p:cNvPr id="121" name="Imagen 12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0" y="741227"/>
            <a:ext cx="380935" cy="4489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4" b="27059"/>
          <a:stretch/>
        </p:blipFill>
        <p:spPr>
          <a:xfrm>
            <a:off x="2018734" y="4646216"/>
            <a:ext cx="1066800" cy="476250"/>
          </a:xfrm>
          <a:prstGeom prst="rect">
            <a:avLst/>
          </a:prstGeom>
        </p:spPr>
      </p:pic>
      <p:sp>
        <p:nvSpPr>
          <p:cNvPr id="88" name="CuadroTexto 87"/>
          <p:cNvSpPr txBox="1"/>
          <p:nvPr/>
        </p:nvSpPr>
        <p:spPr>
          <a:xfrm>
            <a:off x="1612475" y="5154386"/>
            <a:ext cx="18261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AÑOS 80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AT UTILIZA </a:t>
            </a:r>
            <a:r>
              <a:rPr lang="es-ES" sz="1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INFORMIX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IBM PARA TRANSACCIONES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3293077" y="4616867"/>
            <a:ext cx="1064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BANCARIA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COBRO DE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IMPUESTOS</a:t>
            </a:r>
          </a:p>
        </p:txBody>
      </p:sp>
      <p:sp>
        <p:nvSpPr>
          <p:cNvPr id="98" name="CuadroTexto 97"/>
          <p:cNvSpPr txBox="1"/>
          <p:nvPr/>
        </p:nvSpPr>
        <p:spPr>
          <a:xfrm>
            <a:off x="6284903" y="4579824"/>
            <a:ext cx="9076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CREACIÓN DE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GRACO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7036002" y="4567388"/>
            <a:ext cx="12073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PRIMERAS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OFICINAS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PROPIAS DE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INFORMATICA DEL 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CuadroTexto 99"/>
          <p:cNvSpPr txBox="1"/>
          <p:nvPr/>
        </p:nvSpPr>
        <p:spPr>
          <a:xfrm>
            <a:off x="8406163" y="4567388"/>
            <a:ext cx="10791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CREACIÓN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GRATUITA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CuadroTexto 100"/>
          <p:cNvSpPr txBox="1"/>
          <p:nvPr/>
        </p:nvSpPr>
        <p:spPr>
          <a:xfrm>
            <a:off x="9630498" y="4639672"/>
            <a:ext cx="2149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FORMULARIOS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ELECTRÓNICOS</a:t>
            </a:r>
            <a:r>
              <a:rPr lang="es-E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OTRO APLICATIVOS</a:t>
            </a:r>
          </a:p>
        </p:txBody>
      </p:sp>
    </p:spTree>
    <p:extLst>
      <p:ext uri="{BB962C8B-B14F-4D97-AF65-F5344CB8AC3E}">
        <p14:creationId xmlns:p14="http://schemas.microsoft.com/office/powerpoint/2010/main" val="39364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43" y="1418629"/>
            <a:ext cx="263796" cy="488040"/>
          </a:xfrm>
          <a:prstGeom prst="rect">
            <a:avLst/>
          </a:prstGeom>
        </p:spPr>
      </p:pic>
      <p:sp>
        <p:nvSpPr>
          <p:cNvPr id="5" name="Flecha arriba 4"/>
          <p:cNvSpPr/>
          <p:nvPr/>
        </p:nvSpPr>
        <p:spPr>
          <a:xfrm>
            <a:off x="465588" y="1649185"/>
            <a:ext cx="272050" cy="1779814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arriba 6"/>
          <p:cNvSpPr/>
          <p:nvPr/>
        </p:nvSpPr>
        <p:spPr>
          <a:xfrm>
            <a:off x="1308872" y="2491711"/>
            <a:ext cx="271945" cy="937289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rriba 8"/>
          <p:cNvSpPr/>
          <p:nvPr/>
        </p:nvSpPr>
        <p:spPr>
          <a:xfrm>
            <a:off x="5525187" y="2177296"/>
            <a:ext cx="272050" cy="126573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rriba 9"/>
          <p:cNvSpPr/>
          <p:nvPr/>
        </p:nvSpPr>
        <p:spPr>
          <a:xfrm>
            <a:off x="4681903" y="2639858"/>
            <a:ext cx="272050" cy="807156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 arriba 10"/>
          <p:cNvSpPr/>
          <p:nvPr/>
        </p:nvSpPr>
        <p:spPr>
          <a:xfrm>
            <a:off x="10611041" y="2591880"/>
            <a:ext cx="272050" cy="83059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rriba 11"/>
          <p:cNvSpPr/>
          <p:nvPr/>
        </p:nvSpPr>
        <p:spPr>
          <a:xfrm>
            <a:off x="7211755" y="1953809"/>
            <a:ext cx="272050" cy="148580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LÍNEA DEL TIEMPO Y LA EVOLUCIÓN TECNOLÓGICA</a:t>
            </a:r>
          </a:p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MUNDO VERSUS BOLIVIA (AT)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Flecha abajo 21"/>
          <p:cNvSpPr/>
          <p:nvPr/>
        </p:nvSpPr>
        <p:spPr>
          <a:xfrm>
            <a:off x="4681501" y="3447014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abajo 23"/>
          <p:cNvSpPr/>
          <p:nvPr/>
        </p:nvSpPr>
        <p:spPr>
          <a:xfrm>
            <a:off x="648297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Flecha abajo 24"/>
          <p:cNvSpPr/>
          <p:nvPr/>
        </p:nvSpPr>
        <p:spPr>
          <a:xfrm>
            <a:off x="11488075" y="3390015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abajo 25"/>
          <p:cNvSpPr/>
          <p:nvPr/>
        </p:nvSpPr>
        <p:spPr>
          <a:xfrm>
            <a:off x="720819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abajo 26"/>
          <p:cNvSpPr/>
          <p:nvPr/>
        </p:nvSpPr>
        <p:spPr>
          <a:xfrm>
            <a:off x="978258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 abajo 27"/>
          <p:cNvSpPr/>
          <p:nvPr/>
        </p:nvSpPr>
        <p:spPr>
          <a:xfrm>
            <a:off x="8929776" y="3409035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lecha abajo 28"/>
          <p:cNvSpPr/>
          <p:nvPr/>
        </p:nvSpPr>
        <p:spPr>
          <a:xfrm>
            <a:off x="10564950" y="3429001"/>
            <a:ext cx="272050" cy="1113065"/>
          </a:xfrm>
          <a:prstGeom prst="downArrow">
            <a:avLst/>
          </a:prstGeom>
          <a:gradFill>
            <a:gsLst>
              <a:gs pos="49000">
                <a:schemeClr val="accent5">
                  <a:satMod val="103000"/>
                  <a:lumMod val="102000"/>
                  <a:tint val="94000"/>
                </a:schemeClr>
              </a:gs>
              <a:gs pos="1000">
                <a:schemeClr val="accent5">
                  <a:satMod val="110000"/>
                  <a:lumMod val="100000"/>
                  <a:shade val="100000"/>
                </a:schemeClr>
              </a:gs>
              <a:gs pos="96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 arriba 2"/>
          <p:cNvSpPr/>
          <p:nvPr/>
        </p:nvSpPr>
        <p:spPr>
          <a:xfrm>
            <a:off x="1321904" y="1699591"/>
            <a:ext cx="58591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-42954" y="786800"/>
            <a:ext cx="1289134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</a:t>
            </a:r>
          </a:p>
          <a:p>
            <a:r>
              <a:rPr lang="es-ES" dirty="0" smtClean="0"/>
              <a:t>2000</a:t>
            </a:r>
          </a:p>
          <a:p>
            <a:r>
              <a:rPr lang="es-ES" dirty="0" smtClean="0"/>
              <a:t>PENTIUM 4</a:t>
            </a:r>
          </a:p>
          <a:p>
            <a:r>
              <a:rPr lang="es-ES" dirty="0" smtClean="0"/>
              <a:t>400 M CONECTADOS</a:t>
            </a:r>
          </a:p>
          <a:p>
            <a:r>
              <a:rPr lang="es-ES" dirty="0" smtClean="0"/>
              <a:t>GOOGLE </a:t>
            </a:r>
            <a:r>
              <a:rPr lang="es-ES" dirty="0" err="1" smtClean="0"/>
              <a:t>Nro</a:t>
            </a:r>
            <a:r>
              <a:rPr lang="es-ES" dirty="0" smtClean="0"/>
              <a:t> 1</a:t>
            </a:r>
          </a:p>
          <a:p>
            <a:r>
              <a:rPr lang="es-ES" dirty="0" smtClean="0"/>
              <a:t>USB</a:t>
            </a:r>
          </a:p>
          <a:p>
            <a:r>
              <a:rPr lang="es-ES" dirty="0" smtClean="0"/>
              <a:t>2000</a:t>
            </a:r>
            <a:endParaRPr lang="es-ES" dirty="0"/>
          </a:p>
        </p:txBody>
      </p:sp>
      <p:sp>
        <p:nvSpPr>
          <p:cNvPr id="48" name="CuadroTexto 47"/>
          <p:cNvSpPr txBox="1"/>
          <p:nvPr/>
        </p:nvSpPr>
        <p:spPr>
          <a:xfrm>
            <a:off x="1851859" y="1409648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BLACKBERRY</a:t>
            </a:r>
          </a:p>
          <a:p>
            <a:r>
              <a:rPr lang="es-ES" dirty="0" smtClean="0"/>
              <a:t>SD</a:t>
            </a:r>
          </a:p>
          <a:p>
            <a:r>
              <a:rPr lang="es-ES" dirty="0" smtClean="0"/>
              <a:t>2002</a:t>
            </a:r>
            <a:endParaRPr lang="es-ES" dirty="0"/>
          </a:p>
        </p:txBody>
      </p:sp>
      <p:sp>
        <p:nvSpPr>
          <p:cNvPr id="50" name="Flecha arriba 49"/>
          <p:cNvSpPr/>
          <p:nvPr/>
        </p:nvSpPr>
        <p:spPr>
          <a:xfrm>
            <a:off x="2152011" y="1777990"/>
            <a:ext cx="272050" cy="162106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4323691" y="2285305"/>
            <a:ext cx="98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GOOGLE MAPS</a:t>
            </a:r>
          </a:p>
          <a:p>
            <a:r>
              <a:rPr lang="es-ES" dirty="0" smtClean="0"/>
              <a:t>YOUTUBE</a:t>
            </a:r>
          </a:p>
          <a:p>
            <a:r>
              <a:rPr lang="es-ES" dirty="0" smtClean="0"/>
              <a:t>2005</a:t>
            </a:r>
            <a:endParaRPr lang="es-ES" dirty="0"/>
          </a:p>
        </p:txBody>
      </p:sp>
      <p:sp>
        <p:nvSpPr>
          <p:cNvPr id="56" name="CuadroTexto 55"/>
          <p:cNvSpPr txBox="1"/>
          <p:nvPr/>
        </p:nvSpPr>
        <p:spPr>
          <a:xfrm>
            <a:off x="5073558" y="1597386"/>
            <a:ext cx="117532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INTEL CORE 2 DUO</a:t>
            </a:r>
          </a:p>
          <a:p>
            <a:r>
              <a:rPr lang="es-ES" dirty="0" smtClean="0"/>
              <a:t>PLAYSTATION 3</a:t>
            </a:r>
          </a:p>
          <a:p>
            <a:r>
              <a:rPr lang="es-ES" dirty="0" smtClean="0"/>
              <a:t>Wii/BLUETHOOTH</a:t>
            </a:r>
          </a:p>
          <a:p>
            <a:r>
              <a:rPr lang="es-ES" dirty="0" smtClean="0"/>
              <a:t>STREAMING</a:t>
            </a:r>
          </a:p>
          <a:p>
            <a:r>
              <a:rPr lang="es-ES" dirty="0" smtClean="0"/>
              <a:t>2006</a:t>
            </a:r>
            <a:endParaRPr lang="es-ES" dirty="0"/>
          </a:p>
        </p:txBody>
      </p:sp>
      <p:sp>
        <p:nvSpPr>
          <p:cNvPr id="60" name="CuadroTexto 59"/>
          <p:cNvSpPr txBox="1"/>
          <p:nvPr/>
        </p:nvSpPr>
        <p:spPr>
          <a:xfrm>
            <a:off x="6805229" y="1480024"/>
            <a:ext cx="107433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APPLE LANZA EL </a:t>
            </a:r>
          </a:p>
          <a:p>
            <a:r>
              <a:rPr lang="es-ES" dirty="0" smtClean="0"/>
              <a:t>IPHONE 3G</a:t>
            </a:r>
          </a:p>
          <a:p>
            <a:r>
              <a:rPr lang="es-ES" dirty="0" smtClean="0"/>
              <a:t>ICLOUD</a:t>
            </a:r>
          </a:p>
          <a:p>
            <a:r>
              <a:rPr lang="es-ES" dirty="0" smtClean="0"/>
              <a:t>NETBOOK</a:t>
            </a:r>
          </a:p>
          <a:p>
            <a:r>
              <a:rPr lang="es-ES" dirty="0" smtClean="0"/>
              <a:t>2008</a:t>
            </a:r>
            <a:endParaRPr lang="es-ES" dirty="0"/>
          </a:p>
        </p:txBody>
      </p:sp>
      <p:sp>
        <p:nvSpPr>
          <p:cNvPr id="65" name="Flecha arriba 64"/>
          <p:cNvSpPr/>
          <p:nvPr/>
        </p:nvSpPr>
        <p:spPr>
          <a:xfrm>
            <a:off x="9767757" y="1803692"/>
            <a:ext cx="272050" cy="163592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CuadroTexto 69"/>
          <p:cNvSpPr txBox="1"/>
          <p:nvPr/>
        </p:nvSpPr>
        <p:spPr>
          <a:xfrm>
            <a:off x="9527428" y="1258649"/>
            <a:ext cx="800219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MUERE </a:t>
            </a:r>
          </a:p>
          <a:p>
            <a:r>
              <a:rPr lang="es-ES" dirty="0" smtClean="0"/>
              <a:t>STEVE JOBS</a:t>
            </a:r>
          </a:p>
          <a:p>
            <a:r>
              <a:rPr lang="es-ES" dirty="0" err="1" smtClean="0"/>
              <a:t>iPHONE</a:t>
            </a:r>
            <a:r>
              <a:rPr lang="es-ES" dirty="0" smtClean="0"/>
              <a:t> 4S</a:t>
            </a:r>
          </a:p>
          <a:p>
            <a:r>
              <a:rPr lang="es-ES" dirty="0" smtClean="0"/>
              <a:t>2011</a:t>
            </a:r>
            <a:endParaRPr lang="es-ES" dirty="0"/>
          </a:p>
        </p:txBody>
      </p:sp>
      <p:sp>
        <p:nvSpPr>
          <p:cNvPr id="72" name="CuadroTexto 71"/>
          <p:cNvSpPr txBox="1"/>
          <p:nvPr/>
        </p:nvSpPr>
        <p:spPr>
          <a:xfrm>
            <a:off x="10399856" y="2241575"/>
            <a:ext cx="69442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iPHONE</a:t>
            </a:r>
            <a:r>
              <a:rPr lang="es-ES" dirty="0" smtClean="0"/>
              <a:t> 5</a:t>
            </a:r>
          </a:p>
          <a:p>
            <a:r>
              <a:rPr lang="es-ES" dirty="0" smtClean="0"/>
              <a:t>SG3</a:t>
            </a:r>
          </a:p>
          <a:p>
            <a:r>
              <a:rPr lang="es-ES" dirty="0" smtClean="0"/>
              <a:t>2012</a:t>
            </a:r>
          </a:p>
          <a:p>
            <a:endParaRPr lang="es-ES" dirty="0"/>
          </a:p>
        </p:txBody>
      </p:sp>
      <p:sp>
        <p:nvSpPr>
          <p:cNvPr id="78" name="Flecha arriba 77"/>
          <p:cNvSpPr/>
          <p:nvPr/>
        </p:nvSpPr>
        <p:spPr>
          <a:xfrm>
            <a:off x="2995335" y="2694201"/>
            <a:ext cx="272050" cy="76020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CuadroTexto 83"/>
          <p:cNvSpPr txBox="1"/>
          <p:nvPr/>
        </p:nvSpPr>
        <p:spPr>
          <a:xfrm>
            <a:off x="5923851" y="2117748"/>
            <a:ext cx="116089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iPHONE</a:t>
            </a:r>
            <a:endParaRPr lang="es-ES" dirty="0" smtClean="0"/>
          </a:p>
          <a:p>
            <a:r>
              <a:rPr lang="es-ES" dirty="0" smtClean="0"/>
              <a:t>TWITTER</a:t>
            </a:r>
          </a:p>
          <a:p>
            <a:r>
              <a:rPr lang="es-ES" dirty="0" smtClean="0"/>
              <a:t>SE INCORPORA EL </a:t>
            </a:r>
          </a:p>
          <a:p>
            <a:r>
              <a:rPr lang="es-ES" dirty="0" smtClean="0"/>
              <a:t>GPS A LOS SP</a:t>
            </a:r>
          </a:p>
          <a:p>
            <a:r>
              <a:rPr lang="es-ES" dirty="0" smtClean="0"/>
              <a:t>2007</a:t>
            </a:r>
          </a:p>
        </p:txBody>
      </p:sp>
      <p:sp>
        <p:nvSpPr>
          <p:cNvPr id="85" name="Flecha arriba 84"/>
          <p:cNvSpPr/>
          <p:nvPr/>
        </p:nvSpPr>
        <p:spPr>
          <a:xfrm>
            <a:off x="6368471" y="2707480"/>
            <a:ext cx="272050" cy="72152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Flecha arriba 85"/>
          <p:cNvSpPr/>
          <p:nvPr/>
        </p:nvSpPr>
        <p:spPr>
          <a:xfrm>
            <a:off x="11454330" y="1606765"/>
            <a:ext cx="272050" cy="180227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CuadroTexto 86"/>
          <p:cNvSpPr txBox="1"/>
          <p:nvPr/>
        </p:nvSpPr>
        <p:spPr>
          <a:xfrm>
            <a:off x="11207710" y="1240759"/>
            <a:ext cx="755335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iPHONE</a:t>
            </a:r>
            <a:r>
              <a:rPr lang="es-ES" dirty="0" smtClean="0"/>
              <a:t> 5S</a:t>
            </a:r>
          </a:p>
          <a:p>
            <a:r>
              <a:rPr lang="es-ES" dirty="0" smtClean="0"/>
              <a:t>2013</a:t>
            </a:r>
            <a:endParaRPr lang="es-ES" dirty="0"/>
          </a:p>
        </p:txBody>
      </p:sp>
      <p:sp>
        <p:nvSpPr>
          <p:cNvPr id="59" name="CuadroTexto 58"/>
          <p:cNvSpPr txBox="1"/>
          <p:nvPr/>
        </p:nvSpPr>
        <p:spPr>
          <a:xfrm>
            <a:off x="965703" y="1925755"/>
            <a:ext cx="93487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 XP</a:t>
            </a:r>
          </a:p>
          <a:p>
            <a:r>
              <a:rPr lang="es-ES" dirty="0" err="1" smtClean="0"/>
              <a:t>HANDSPRING</a:t>
            </a:r>
            <a:endParaRPr lang="es-ES" dirty="0"/>
          </a:p>
          <a:p>
            <a:r>
              <a:rPr lang="es-ES" dirty="0" smtClean="0"/>
              <a:t>TREO 180 (</a:t>
            </a:r>
            <a:r>
              <a:rPr lang="es-ES" dirty="0" err="1" smtClean="0"/>
              <a:t>SP</a:t>
            </a:r>
            <a:r>
              <a:rPr lang="es-ES" dirty="0" smtClean="0"/>
              <a:t>)</a:t>
            </a:r>
          </a:p>
          <a:p>
            <a:r>
              <a:rPr lang="es-ES" dirty="0" smtClean="0"/>
              <a:t>IPOD 1G</a:t>
            </a:r>
          </a:p>
          <a:p>
            <a:r>
              <a:rPr lang="es-ES" dirty="0" smtClean="0"/>
              <a:t>2001</a:t>
            </a:r>
            <a:endParaRPr lang="es-ES" dirty="0"/>
          </a:p>
        </p:txBody>
      </p:sp>
      <p:sp>
        <p:nvSpPr>
          <p:cNvPr id="64" name="CuadroTexto 63"/>
          <p:cNvSpPr txBox="1"/>
          <p:nvPr/>
        </p:nvSpPr>
        <p:spPr>
          <a:xfrm>
            <a:off x="2590983" y="2128574"/>
            <a:ext cx="108715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SE ESTANDARIZA</a:t>
            </a:r>
          </a:p>
          <a:p>
            <a:r>
              <a:rPr lang="es-ES" dirty="0" smtClean="0"/>
              <a:t>EL WI FI</a:t>
            </a:r>
          </a:p>
          <a:p>
            <a:r>
              <a:rPr lang="es-ES" dirty="0" smtClean="0"/>
              <a:t>PENDRIVE</a:t>
            </a:r>
          </a:p>
          <a:p>
            <a:r>
              <a:rPr lang="es-ES" dirty="0" smtClean="0"/>
              <a:t>SKYPE</a:t>
            </a:r>
          </a:p>
          <a:p>
            <a:r>
              <a:rPr lang="es-ES" dirty="0" smtClean="0"/>
              <a:t>2003</a:t>
            </a:r>
            <a:endParaRPr lang="es-ES" dirty="0"/>
          </a:p>
        </p:txBody>
      </p:sp>
      <p:sp>
        <p:nvSpPr>
          <p:cNvPr id="67" name="CuadroTexto 66"/>
          <p:cNvSpPr txBox="1"/>
          <p:nvPr/>
        </p:nvSpPr>
        <p:spPr>
          <a:xfrm>
            <a:off x="3454390" y="1431873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FACEBOOK</a:t>
            </a:r>
          </a:p>
          <a:p>
            <a:r>
              <a:rPr lang="es-ES" dirty="0" smtClean="0"/>
              <a:t>FIREFOX/GMAIL</a:t>
            </a:r>
          </a:p>
          <a:p>
            <a:r>
              <a:rPr lang="es-ES" dirty="0" smtClean="0"/>
              <a:t>2004</a:t>
            </a:r>
            <a:endParaRPr lang="es-ES" dirty="0"/>
          </a:p>
        </p:txBody>
      </p:sp>
      <p:sp>
        <p:nvSpPr>
          <p:cNvPr id="68" name="Flecha arriba 67"/>
          <p:cNvSpPr/>
          <p:nvPr/>
        </p:nvSpPr>
        <p:spPr>
          <a:xfrm>
            <a:off x="3838619" y="1777990"/>
            <a:ext cx="272050" cy="1621062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CuadroTexto 92"/>
          <p:cNvSpPr txBox="1"/>
          <p:nvPr/>
        </p:nvSpPr>
        <p:spPr>
          <a:xfrm>
            <a:off x="7702625" y="2203976"/>
            <a:ext cx="93326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WINDOWS 7</a:t>
            </a:r>
          </a:p>
          <a:p>
            <a:r>
              <a:rPr lang="es-ES" dirty="0" smtClean="0"/>
              <a:t>SE LANZA EL</a:t>
            </a:r>
          </a:p>
          <a:p>
            <a:r>
              <a:rPr lang="es-ES" dirty="0" smtClean="0"/>
              <a:t> IPAD 1G</a:t>
            </a:r>
          </a:p>
          <a:p>
            <a:r>
              <a:rPr lang="es-ES" dirty="0" smtClean="0"/>
              <a:t>Y </a:t>
            </a:r>
            <a:r>
              <a:rPr lang="es-ES" dirty="0" err="1" smtClean="0"/>
              <a:t>iPHONE</a:t>
            </a:r>
            <a:r>
              <a:rPr lang="es-ES" dirty="0" smtClean="0"/>
              <a:t> 3GS</a:t>
            </a:r>
          </a:p>
          <a:p>
            <a:r>
              <a:rPr lang="es-ES" dirty="0" smtClean="0"/>
              <a:t>2009</a:t>
            </a:r>
          </a:p>
        </p:txBody>
      </p:sp>
      <p:sp>
        <p:nvSpPr>
          <p:cNvPr id="94" name="Flecha arriba 93"/>
          <p:cNvSpPr/>
          <p:nvPr/>
        </p:nvSpPr>
        <p:spPr>
          <a:xfrm>
            <a:off x="8055039" y="2783647"/>
            <a:ext cx="285125" cy="606587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Flecha arriba 94"/>
          <p:cNvSpPr/>
          <p:nvPr/>
        </p:nvSpPr>
        <p:spPr>
          <a:xfrm>
            <a:off x="8911398" y="2535997"/>
            <a:ext cx="285125" cy="86305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CuadroTexto 95"/>
          <p:cNvSpPr txBox="1"/>
          <p:nvPr/>
        </p:nvSpPr>
        <p:spPr>
          <a:xfrm>
            <a:off x="8727050" y="2321662"/>
            <a:ext cx="694421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ctr">
              <a:lnSpc>
                <a:spcPts val="800"/>
              </a:lnSpc>
              <a:defRPr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 smtClean="0"/>
              <a:t>iPHONE</a:t>
            </a:r>
            <a:r>
              <a:rPr lang="es-ES" dirty="0" smtClean="0"/>
              <a:t> 4</a:t>
            </a:r>
          </a:p>
          <a:p>
            <a:r>
              <a:rPr lang="es-ES" dirty="0" smtClean="0"/>
              <a:t>2010</a:t>
            </a:r>
          </a:p>
        </p:txBody>
      </p:sp>
      <p:sp>
        <p:nvSpPr>
          <p:cNvPr id="92" name="Flecha derecha 1"/>
          <p:cNvSpPr/>
          <p:nvPr/>
        </p:nvSpPr>
        <p:spPr>
          <a:xfrm>
            <a:off x="-47292" y="3360766"/>
            <a:ext cx="12276000" cy="136469"/>
          </a:xfrm>
          <a:custGeom>
            <a:avLst/>
            <a:gdLst>
              <a:gd name="connsiteX0" fmla="*/ 0 w 11587480"/>
              <a:gd name="connsiteY0" fmla="*/ 239486 h 957943"/>
              <a:gd name="connsiteX1" fmla="*/ 11097626 w 11587480"/>
              <a:gd name="connsiteY1" fmla="*/ 239486 h 957943"/>
              <a:gd name="connsiteX2" fmla="*/ 11097626 w 11587480"/>
              <a:gd name="connsiteY2" fmla="*/ 0 h 957943"/>
              <a:gd name="connsiteX3" fmla="*/ 11587480 w 11587480"/>
              <a:gd name="connsiteY3" fmla="*/ 478972 h 957943"/>
              <a:gd name="connsiteX4" fmla="*/ 11097626 w 11587480"/>
              <a:gd name="connsiteY4" fmla="*/ 957943 h 957943"/>
              <a:gd name="connsiteX5" fmla="*/ 11097626 w 11587480"/>
              <a:gd name="connsiteY5" fmla="*/ 718457 h 957943"/>
              <a:gd name="connsiteX6" fmla="*/ 0 w 11587480"/>
              <a:gd name="connsiteY6" fmla="*/ 718457 h 957943"/>
              <a:gd name="connsiteX7" fmla="*/ 0 w 11587480"/>
              <a:gd name="connsiteY7" fmla="*/ 239486 h 957943"/>
              <a:gd name="connsiteX0" fmla="*/ 175260 w 11762740"/>
              <a:gd name="connsiteY0" fmla="*/ 239486 h 957943"/>
              <a:gd name="connsiteX1" fmla="*/ 11272886 w 11762740"/>
              <a:gd name="connsiteY1" fmla="*/ 239486 h 957943"/>
              <a:gd name="connsiteX2" fmla="*/ 11272886 w 11762740"/>
              <a:gd name="connsiteY2" fmla="*/ 0 h 957943"/>
              <a:gd name="connsiteX3" fmla="*/ 11762740 w 11762740"/>
              <a:gd name="connsiteY3" fmla="*/ 478972 h 957943"/>
              <a:gd name="connsiteX4" fmla="*/ 11272886 w 11762740"/>
              <a:gd name="connsiteY4" fmla="*/ 957943 h 957943"/>
              <a:gd name="connsiteX5" fmla="*/ 11272886 w 11762740"/>
              <a:gd name="connsiteY5" fmla="*/ 718457 h 957943"/>
              <a:gd name="connsiteX6" fmla="*/ 0 w 11762740"/>
              <a:gd name="connsiteY6" fmla="*/ 718457 h 957943"/>
              <a:gd name="connsiteX7" fmla="*/ 175260 w 11762740"/>
              <a:gd name="connsiteY7" fmla="*/ 239486 h 957943"/>
              <a:gd name="connsiteX0" fmla="*/ 129540 w 11762740"/>
              <a:gd name="connsiteY0" fmla="*/ 239486 h 957943"/>
              <a:gd name="connsiteX1" fmla="*/ 11272886 w 11762740"/>
              <a:gd name="connsiteY1" fmla="*/ 239486 h 957943"/>
              <a:gd name="connsiteX2" fmla="*/ 11272886 w 11762740"/>
              <a:gd name="connsiteY2" fmla="*/ 0 h 957943"/>
              <a:gd name="connsiteX3" fmla="*/ 11762740 w 11762740"/>
              <a:gd name="connsiteY3" fmla="*/ 478972 h 957943"/>
              <a:gd name="connsiteX4" fmla="*/ 11272886 w 11762740"/>
              <a:gd name="connsiteY4" fmla="*/ 957943 h 957943"/>
              <a:gd name="connsiteX5" fmla="*/ 11272886 w 11762740"/>
              <a:gd name="connsiteY5" fmla="*/ 718457 h 957943"/>
              <a:gd name="connsiteX6" fmla="*/ 0 w 11762740"/>
              <a:gd name="connsiteY6" fmla="*/ 718457 h 957943"/>
              <a:gd name="connsiteX7" fmla="*/ 129540 w 11762740"/>
              <a:gd name="connsiteY7" fmla="*/ 239486 h 957943"/>
              <a:gd name="connsiteX0" fmla="*/ 230818 w 11864018"/>
              <a:gd name="connsiteY0" fmla="*/ 239486 h 957943"/>
              <a:gd name="connsiteX1" fmla="*/ 11374164 w 11864018"/>
              <a:gd name="connsiteY1" fmla="*/ 239486 h 957943"/>
              <a:gd name="connsiteX2" fmla="*/ 11374164 w 11864018"/>
              <a:gd name="connsiteY2" fmla="*/ 0 h 957943"/>
              <a:gd name="connsiteX3" fmla="*/ 11864018 w 11864018"/>
              <a:gd name="connsiteY3" fmla="*/ 478972 h 957943"/>
              <a:gd name="connsiteX4" fmla="*/ 11374164 w 11864018"/>
              <a:gd name="connsiteY4" fmla="*/ 957943 h 957943"/>
              <a:gd name="connsiteX5" fmla="*/ 11374164 w 11864018"/>
              <a:gd name="connsiteY5" fmla="*/ 718457 h 957943"/>
              <a:gd name="connsiteX6" fmla="*/ 0 w 11864018"/>
              <a:gd name="connsiteY6" fmla="*/ 724807 h 957943"/>
              <a:gd name="connsiteX7" fmla="*/ 230818 w 11864018"/>
              <a:gd name="connsiteY7" fmla="*/ 239486 h 957943"/>
              <a:gd name="connsiteX0" fmla="*/ 289897 w 11923097"/>
              <a:gd name="connsiteY0" fmla="*/ 239486 h 957943"/>
              <a:gd name="connsiteX1" fmla="*/ 11433243 w 11923097"/>
              <a:gd name="connsiteY1" fmla="*/ 239486 h 957943"/>
              <a:gd name="connsiteX2" fmla="*/ 11433243 w 11923097"/>
              <a:gd name="connsiteY2" fmla="*/ 0 h 957943"/>
              <a:gd name="connsiteX3" fmla="*/ 11923097 w 11923097"/>
              <a:gd name="connsiteY3" fmla="*/ 478972 h 957943"/>
              <a:gd name="connsiteX4" fmla="*/ 11433243 w 11923097"/>
              <a:gd name="connsiteY4" fmla="*/ 957943 h 957943"/>
              <a:gd name="connsiteX5" fmla="*/ 11433243 w 11923097"/>
              <a:gd name="connsiteY5" fmla="*/ 718457 h 957943"/>
              <a:gd name="connsiteX6" fmla="*/ 0 w 11923097"/>
              <a:gd name="connsiteY6" fmla="*/ 724807 h 957943"/>
              <a:gd name="connsiteX7" fmla="*/ 289897 w 11923097"/>
              <a:gd name="connsiteY7" fmla="*/ 239486 h 957943"/>
              <a:gd name="connsiteX0" fmla="*/ 177278 w 11923097"/>
              <a:gd name="connsiteY0" fmla="*/ 169024 h 957943"/>
              <a:gd name="connsiteX1" fmla="*/ 11433243 w 11923097"/>
              <a:gd name="connsiteY1" fmla="*/ 239486 h 957943"/>
              <a:gd name="connsiteX2" fmla="*/ 11433243 w 11923097"/>
              <a:gd name="connsiteY2" fmla="*/ 0 h 957943"/>
              <a:gd name="connsiteX3" fmla="*/ 11923097 w 11923097"/>
              <a:gd name="connsiteY3" fmla="*/ 478972 h 957943"/>
              <a:gd name="connsiteX4" fmla="*/ 11433243 w 11923097"/>
              <a:gd name="connsiteY4" fmla="*/ 957943 h 957943"/>
              <a:gd name="connsiteX5" fmla="*/ 11433243 w 11923097"/>
              <a:gd name="connsiteY5" fmla="*/ 718457 h 957943"/>
              <a:gd name="connsiteX6" fmla="*/ 0 w 11923097"/>
              <a:gd name="connsiteY6" fmla="*/ 724807 h 957943"/>
              <a:gd name="connsiteX7" fmla="*/ 177278 w 11923097"/>
              <a:gd name="connsiteY7" fmla="*/ 169024 h 95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23097" h="957943">
                <a:moveTo>
                  <a:pt x="177278" y="169024"/>
                </a:moveTo>
                <a:lnTo>
                  <a:pt x="11433243" y="239486"/>
                </a:lnTo>
                <a:lnTo>
                  <a:pt x="11433243" y="0"/>
                </a:lnTo>
                <a:lnTo>
                  <a:pt x="11923097" y="478972"/>
                </a:lnTo>
                <a:lnTo>
                  <a:pt x="11433243" y="957943"/>
                </a:lnTo>
                <a:lnTo>
                  <a:pt x="11433243" y="718457"/>
                </a:lnTo>
                <a:lnTo>
                  <a:pt x="0" y="724807"/>
                </a:lnTo>
                <a:lnTo>
                  <a:pt x="177278" y="169024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dk1"/>
              </a:solidFill>
            </a:endParaRPr>
          </a:p>
        </p:txBody>
      </p:sp>
      <p:pic>
        <p:nvPicPr>
          <p:cNvPr id="118" name="Imagen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2" y="169919"/>
            <a:ext cx="379610" cy="4715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" y="297352"/>
            <a:ext cx="502247" cy="3441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3" y="1482839"/>
            <a:ext cx="597455" cy="43675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94" y="1351417"/>
            <a:ext cx="477752" cy="59553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80" y="858659"/>
            <a:ext cx="328094" cy="5223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12" y="914000"/>
            <a:ext cx="495648" cy="4956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26" y="426574"/>
            <a:ext cx="429820" cy="4298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7" y="1511070"/>
            <a:ext cx="340400" cy="3451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40" y="1059307"/>
            <a:ext cx="529977" cy="5299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96" y="1907989"/>
            <a:ext cx="506215" cy="20671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83" y="1067019"/>
            <a:ext cx="380999" cy="38099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55" y="1033934"/>
            <a:ext cx="446483" cy="42936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41" y="963265"/>
            <a:ext cx="547169" cy="53578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37" y="2057048"/>
            <a:ext cx="590330" cy="23666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16398" r="24580" b="16060"/>
          <a:stretch/>
        </p:blipFill>
        <p:spPr>
          <a:xfrm>
            <a:off x="4615739" y="1636378"/>
            <a:ext cx="394314" cy="391209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14" y="938286"/>
            <a:ext cx="369544" cy="369544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30" y="1292614"/>
            <a:ext cx="638832" cy="287155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48" y="993333"/>
            <a:ext cx="635360" cy="26685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6" y="993293"/>
            <a:ext cx="216167" cy="26693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6248" y="1741346"/>
            <a:ext cx="368818" cy="368818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65" y="1719334"/>
            <a:ext cx="479110" cy="389037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84" y="852503"/>
            <a:ext cx="646542" cy="64654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90" y="1008937"/>
            <a:ext cx="224003" cy="40864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25" y="887867"/>
            <a:ext cx="757000" cy="66395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30" y="1395939"/>
            <a:ext cx="496838" cy="49683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08" y="1774752"/>
            <a:ext cx="406762" cy="40422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006" y="1803860"/>
            <a:ext cx="203727" cy="371653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0077"/>
          <a:stretch/>
        </p:blipFill>
        <p:spPr>
          <a:xfrm>
            <a:off x="8941075" y="1729382"/>
            <a:ext cx="326757" cy="56393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91" y="718463"/>
            <a:ext cx="481057" cy="549660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0077"/>
          <a:stretch/>
        </p:blipFill>
        <p:spPr>
          <a:xfrm>
            <a:off x="9985631" y="865501"/>
            <a:ext cx="233530" cy="40303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45" y="1714050"/>
            <a:ext cx="454210" cy="497121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05" y="1729382"/>
            <a:ext cx="301516" cy="49902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54" y="653858"/>
            <a:ext cx="305271" cy="593180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0077"/>
          <a:stretch/>
        </p:blipFill>
        <p:spPr>
          <a:xfrm>
            <a:off x="11596082" y="743743"/>
            <a:ext cx="278087" cy="479935"/>
          </a:xfrm>
          <a:prstGeom prst="rect">
            <a:avLst/>
          </a:prstGeom>
        </p:spPr>
      </p:pic>
      <p:sp>
        <p:nvSpPr>
          <p:cNvPr id="91" name="CuadroTexto 90"/>
          <p:cNvSpPr txBox="1"/>
          <p:nvPr/>
        </p:nvSpPr>
        <p:spPr>
          <a:xfrm>
            <a:off x="4299827" y="4749019"/>
            <a:ext cx="10791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2.000 PRIMEROS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CuadroTexto 96"/>
          <p:cNvSpPr txBox="1"/>
          <p:nvPr/>
        </p:nvSpPr>
        <p:spPr>
          <a:xfrm>
            <a:off x="6395216" y="4561806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  <a:p>
            <a:pPr algn="ctr"/>
            <a:r>
              <a:rPr lang="es-ES" sz="1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NSF</a:t>
            </a:r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CuadroTexto 97"/>
          <p:cNvSpPr txBox="1"/>
          <p:nvPr/>
        </p:nvSpPr>
        <p:spPr>
          <a:xfrm>
            <a:off x="6934455" y="4655321"/>
            <a:ext cx="74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20,000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NEWTONS</a:t>
            </a:r>
          </a:p>
          <a:p>
            <a:pPr algn="ctr"/>
            <a:endParaRPr lang="es-E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CuadroTexto 98"/>
          <p:cNvSpPr txBox="1"/>
          <p:nvPr/>
        </p:nvSpPr>
        <p:spPr>
          <a:xfrm>
            <a:off x="8506896" y="454206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VIRTUAL</a:t>
            </a:r>
          </a:p>
        </p:txBody>
      </p:sp>
      <p:sp>
        <p:nvSpPr>
          <p:cNvPr id="100" name="CuadroTexto 99"/>
          <p:cNvSpPr txBox="1"/>
          <p:nvPr/>
        </p:nvSpPr>
        <p:spPr>
          <a:xfrm>
            <a:off x="10183077" y="4580563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MÓVIL</a:t>
            </a:r>
          </a:p>
        </p:txBody>
      </p:sp>
      <p:sp>
        <p:nvSpPr>
          <p:cNvPr id="101" name="CuadroTexto 100"/>
          <p:cNvSpPr txBox="1"/>
          <p:nvPr/>
        </p:nvSpPr>
        <p:spPr>
          <a:xfrm>
            <a:off x="9726256" y="4522100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MASI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11219655" y="4580563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algn="ctr"/>
            <a:r>
              <a:rPr lang="es-E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FACILITO</a:t>
            </a:r>
          </a:p>
        </p:txBody>
      </p:sp>
    </p:spTree>
    <p:extLst>
      <p:ext uri="{BB962C8B-B14F-4D97-AF65-F5344CB8AC3E}">
        <p14:creationId xmlns:p14="http://schemas.microsoft.com/office/powerpoint/2010/main" val="17376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PROBLEMA CENTRAL PARA LA IMPLEMENTACIÓN DE LA TECNOLOGIA MOVIL COMO UNA ALTERNATIVA VALIDAD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284467" y="1026857"/>
            <a:ext cx="8064500" cy="1313875"/>
            <a:chOff x="340" y="-408"/>
            <a:chExt cx="5080" cy="3074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40" y="-408"/>
              <a:ext cx="5080" cy="2630"/>
            </a:xfrm>
            <a:prstGeom prst="rect">
              <a:avLst/>
            </a:prstGeom>
            <a:gradFill rotWithShape="1">
              <a:gsLst>
                <a:gs pos="0">
                  <a:srgbClr val="000080">
                    <a:gamma/>
                    <a:shade val="46275"/>
                    <a:invGamma/>
                  </a:srgbClr>
                </a:gs>
                <a:gs pos="50000">
                  <a:srgbClr val="000080"/>
                </a:gs>
                <a:gs pos="100000">
                  <a:srgbClr val="0000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ACTUALMENTE BOLIVIA ES EL PAIS CON EL MENOR INDICE DE CONECTITIVIDAD DE LA REGIÓN (ADSL) Y TIENE LOS MAYORES COSTOS DE CONEXIÓN POR SU UBICACIÓN GEOGRAFICA</a:t>
              </a:r>
              <a:r>
                <a:rPr lang="es-E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21" y="1766"/>
              <a:ext cx="4718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just"/>
              <a:endParaRPr lang="es-ES" sz="19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4467" y="2838278"/>
            <a:ext cx="8064500" cy="1464239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TECNOLOGIA 3G, 4G Y/O LTE SON COMPLEMENTARIAS A LA CONEXIÓN DE BANDA ANCHA, POR LO QUE LA BANDA ANCHA MOVIL NO COADYUVARIA A DISMINUIR LA BRECHA DIGITAL EN A.L. Y MENOS EN BOLIVIA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284467" y="5125880"/>
            <a:ext cx="8064500" cy="1464239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BANDA ANCHA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MÓVIL EN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BASE DE LA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PIRÁMIDE EN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AMÉRICA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LATINA, UN ESTUDIO AUSPICIADO POR GSMA, DEMUESTRA QUE LA BRECHA DE ASEQUIBILIDAD SE REDUCE CON EL USO DE LA BANDA ANCHA MOVIL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5400000">
            <a:off x="6065098" y="2242502"/>
            <a:ext cx="503238" cy="504825"/>
          </a:xfrm>
          <a:prstGeom prst="rightArrow">
            <a:avLst>
              <a:gd name="adj1" fmla="val 49685"/>
              <a:gd name="adj2" fmla="val 61046"/>
            </a:avLst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endParaRPr lang="es-ES"/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5400000">
            <a:off x="6065098" y="4372447"/>
            <a:ext cx="503238" cy="504825"/>
          </a:xfrm>
          <a:prstGeom prst="rightArrow">
            <a:avLst>
              <a:gd name="adj1" fmla="val 49685"/>
              <a:gd name="adj2" fmla="val 61046"/>
            </a:avLst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5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7" y="914400"/>
            <a:ext cx="4557228" cy="5395420"/>
          </a:xfrm>
          <a:prstGeom prst="rect">
            <a:avLst/>
          </a:prstGeom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12053" y="914400"/>
            <a:ext cx="6954126" cy="5297214"/>
          </a:xfrm>
          <a:prstGeom prst="rect">
            <a:avLst/>
          </a:prstGeom>
          <a:gradFill rotWithShape="1">
            <a:gsLst>
              <a:gs pos="0">
                <a:srgbClr val="000080">
                  <a:gamma/>
                  <a:shade val="46275"/>
                  <a:invGamma/>
                </a:srgbClr>
              </a:gs>
              <a:gs pos="50000">
                <a:srgbClr val="000080"/>
              </a:gs>
              <a:gs pos="100000">
                <a:srgbClr val="00008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just"/>
            <a:r>
              <a:rPr lang="es-ES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BASE DE LA PIRÁMIDE  SOCIO-DEMOGRÁFICA EN</a:t>
            </a:r>
          </a:p>
          <a:p>
            <a:pPr algn="just"/>
            <a:r>
              <a:rPr lang="es-ES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AMÉRICA LATINA:</a:t>
            </a:r>
          </a:p>
          <a:p>
            <a:pPr algn="just"/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CONCEPTO DE BASE DE LA PIRÁMIDE SOCIO-DEMOGRÁFICA SE REFIERE A AQUELLOS INDIVIDUOS Y HOGARES CON MENORES INGRESOS DE LA SOCIEDAD.</a:t>
            </a:r>
          </a:p>
          <a:p>
            <a:pPr algn="just"/>
            <a:endParaRPr lang="es-E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BIEN NO EXISTE UNA DEFINICIÓN ÚNICA PARA IDENTIFICAR A LOS INDIVIDUOS EN LA BASE DE LA PIRÁMIDE, ESTE GRUPO SOCIAL HA SIDO DEFINIDO DE CUATRO MANERAS: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02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18" y="1061076"/>
            <a:ext cx="2667397" cy="34528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213" y="1061076"/>
            <a:ext cx="2667397" cy="34528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803" y="3024182"/>
            <a:ext cx="2667397" cy="34528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508" y="3024182"/>
            <a:ext cx="2667397" cy="3452818"/>
          </a:xfrm>
          <a:prstGeom prst="rect">
            <a:avLst/>
          </a:prstGeom>
        </p:spPr>
      </p:pic>
      <p:sp>
        <p:nvSpPr>
          <p:cNvPr id="9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8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6438218" cy="57415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18" y="1219200"/>
            <a:ext cx="519040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55" y="1104900"/>
            <a:ext cx="2463609" cy="31670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299" y="1104900"/>
            <a:ext cx="2463609" cy="31670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573" y="3605187"/>
            <a:ext cx="6322917" cy="2849347"/>
          </a:xfrm>
          <a:prstGeom prst="rect">
            <a:avLst/>
          </a:prstGeom>
        </p:spPr>
      </p:pic>
      <p:sp>
        <p:nvSpPr>
          <p:cNvPr id="5" name="44 Rectángulo redondeado"/>
          <p:cNvSpPr/>
          <p:nvPr/>
        </p:nvSpPr>
        <p:spPr>
          <a:xfrm>
            <a:off x="3113382" y="50324"/>
            <a:ext cx="5965237" cy="71438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ALGUNOS DATOS PARA TOMAR EN CUENTA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1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6243</TotalTime>
  <Words>1441</Words>
  <Application>Microsoft Office PowerPoint</Application>
  <PresentationFormat>Personalizado</PresentationFormat>
  <Paragraphs>334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Antonio Freire Zarate</dc:creator>
  <cp:lastModifiedBy>Monica Alonso</cp:lastModifiedBy>
  <cp:revision>134</cp:revision>
  <dcterms:created xsi:type="dcterms:W3CDTF">2013-05-11T10:47:15Z</dcterms:created>
  <dcterms:modified xsi:type="dcterms:W3CDTF">2013-09-19T15:51:37Z</dcterms:modified>
</cp:coreProperties>
</file>